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80" r:id="rId3"/>
    <p:sldId id="257" r:id="rId4"/>
    <p:sldId id="258" r:id="rId5"/>
    <p:sldId id="286" r:id="rId6"/>
    <p:sldId id="293" r:id="rId7"/>
    <p:sldId id="294" r:id="rId8"/>
    <p:sldId id="287" r:id="rId9"/>
    <p:sldId id="259" r:id="rId10"/>
    <p:sldId id="290" r:id="rId11"/>
    <p:sldId id="260" r:id="rId12"/>
    <p:sldId id="295" r:id="rId13"/>
    <p:sldId id="281" r:id="rId14"/>
    <p:sldId id="296" r:id="rId15"/>
    <p:sldId id="261" r:id="rId16"/>
    <p:sldId id="262" r:id="rId17"/>
    <p:sldId id="288" r:id="rId18"/>
    <p:sldId id="265" r:id="rId19"/>
    <p:sldId id="282" r:id="rId20"/>
    <p:sldId id="273" r:id="rId21"/>
    <p:sldId id="279" r:id="rId22"/>
    <p:sldId id="283" r:id="rId23"/>
    <p:sldId id="289" r:id="rId24"/>
    <p:sldId id="285" r:id="rId25"/>
    <p:sldId id="271" r:id="rId26"/>
    <p:sldId id="291" r:id="rId27"/>
    <p:sldId id="292" r:id="rId28"/>
    <p:sldId id="274" r:id="rId29"/>
    <p:sldId id="276" r:id="rId30"/>
    <p:sldId id="272" r:id="rId31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FF6699"/>
    <a:srgbClr val="00FF00"/>
    <a:srgbClr val="FF0000"/>
    <a:srgbClr val="660066"/>
    <a:srgbClr val="CC0066"/>
    <a:srgbClr val="0000FF"/>
    <a:srgbClr val="FFCC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87833" autoAdjust="0"/>
  </p:normalViewPr>
  <p:slideViewPr>
    <p:cSldViewPr>
      <p:cViewPr>
        <p:scale>
          <a:sx n="68" d="100"/>
          <a:sy n="68" d="100"/>
        </p:scale>
        <p:origin x="-1398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3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54313-DF3F-42F2-936C-F3A7EC21AFFA}" type="datetimeFigureOut">
              <a:rPr lang="th-TH" smtClean="0"/>
              <a:pPr/>
              <a:t>29/12/57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E177A9-F42C-4B31-AA87-BFF224B1442C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E177A9-F42C-4B31-AA87-BFF224B1442C}" type="slidenum">
              <a:rPr lang="th-TH" smtClean="0"/>
              <a:pPr/>
              <a:t>2</a:t>
            </a:fld>
            <a:endParaRPr lang="th-T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E177A9-F42C-4B31-AA87-BFF224B1442C}" type="slidenum">
              <a:rPr lang="th-TH" smtClean="0"/>
              <a:pPr/>
              <a:t>12</a:t>
            </a:fld>
            <a:endParaRPr lang="th-TH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E177A9-F42C-4B31-AA87-BFF224B1442C}" type="slidenum">
              <a:rPr lang="th-TH" smtClean="0"/>
              <a:pPr/>
              <a:t>13</a:t>
            </a:fld>
            <a:endParaRPr lang="th-TH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E177A9-F42C-4B31-AA87-BFF224B1442C}" type="slidenum">
              <a:rPr lang="th-TH" smtClean="0"/>
              <a:pPr/>
              <a:t>16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52E5-F5E6-4473-B243-6730E3CE2EC5}" type="datetimeFigureOut">
              <a:rPr lang="th-TH" smtClean="0"/>
              <a:pPr/>
              <a:t>29/12/57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78317-DF79-4F8C-822A-F6ADBFA294D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52E5-F5E6-4473-B243-6730E3CE2EC5}" type="datetimeFigureOut">
              <a:rPr lang="th-TH" smtClean="0"/>
              <a:pPr/>
              <a:t>29/12/57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78317-DF79-4F8C-822A-F6ADBFA294D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52E5-F5E6-4473-B243-6730E3CE2EC5}" type="datetimeFigureOut">
              <a:rPr lang="th-TH" smtClean="0"/>
              <a:pPr/>
              <a:t>29/12/57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78317-DF79-4F8C-822A-F6ADBFA294D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52E5-F5E6-4473-B243-6730E3CE2EC5}" type="datetimeFigureOut">
              <a:rPr lang="th-TH" smtClean="0"/>
              <a:pPr/>
              <a:t>29/12/57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78317-DF79-4F8C-822A-F6ADBFA294D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52E5-F5E6-4473-B243-6730E3CE2EC5}" type="datetimeFigureOut">
              <a:rPr lang="th-TH" smtClean="0"/>
              <a:pPr/>
              <a:t>29/12/57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78317-DF79-4F8C-822A-F6ADBFA294D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52E5-F5E6-4473-B243-6730E3CE2EC5}" type="datetimeFigureOut">
              <a:rPr lang="th-TH" smtClean="0"/>
              <a:pPr/>
              <a:t>29/12/57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78317-DF79-4F8C-822A-F6ADBFA294D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52E5-F5E6-4473-B243-6730E3CE2EC5}" type="datetimeFigureOut">
              <a:rPr lang="th-TH" smtClean="0"/>
              <a:pPr/>
              <a:t>29/12/57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78317-DF79-4F8C-822A-F6ADBFA294D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52E5-F5E6-4473-B243-6730E3CE2EC5}" type="datetimeFigureOut">
              <a:rPr lang="th-TH" smtClean="0"/>
              <a:pPr/>
              <a:t>29/12/57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78317-DF79-4F8C-822A-F6ADBFA294D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52E5-F5E6-4473-B243-6730E3CE2EC5}" type="datetimeFigureOut">
              <a:rPr lang="th-TH" smtClean="0"/>
              <a:pPr/>
              <a:t>29/12/57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78317-DF79-4F8C-822A-F6ADBFA294D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52E5-F5E6-4473-B243-6730E3CE2EC5}" type="datetimeFigureOut">
              <a:rPr lang="th-TH" smtClean="0"/>
              <a:pPr/>
              <a:t>29/12/57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78317-DF79-4F8C-822A-F6ADBFA294D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52E5-F5E6-4473-B243-6730E3CE2EC5}" type="datetimeFigureOut">
              <a:rPr lang="th-TH" smtClean="0"/>
              <a:pPr/>
              <a:t>29/12/57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78317-DF79-4F8C-822A-F6ADBFA294D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052E5-F5E6-4473-B243-6730E3CE2EC5}" type="datetimeFigureOut">
              <a:rPr lang="th-TH" smtClean="0"/>
              <a:pPr/>
              <a:t>29/12/57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78317-DF79-4F8C-822A-F6ADBFA294D9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gif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eg"/><Relationship Id="rId4" Type="http://schemas.openxmlformats.org/officeDocument/2006/relationships/image" Target="../media/image34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gif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gif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gi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s://encrypted-tbn2.gstatic.com/images?q=tbn:ANd9GcTjBchI_YqUXnPu79ZrtPZdoIP92pZYZr5ksPQ1UkOFCl-YM1lX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6314" y="857232"/>
            <a:ext cx="4542110" cy="3286148"/>
          </a:xfrm>
          <a:prstGeom prst="ellipse">
            <a:avLst/>
          </a:prstGeom>
          <a:noFill/>
        </p:spPr>
      </p:pic>
      <p:pic>
        <p:nvPicPr>
          <p:cNvPr id="36870" name="Picture 6" descr="https://encrypted-tbn2.gstatic.com/images?q=tbn:ANd9GcTTf_1lhTcF2TSOc8y5xKqZtST811b3qxmZUpwYNLrEPiZFAPXXnQ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642918"/>
            <a:ext cx="3429024" cy="34953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872" name="Picture 8" descr="https://encrypted-tbn1.gstatic.com/images?q=tbn:ANd9GcQ9n1UDy0IXVVjwiOsU-euY55KOSraCq7YY52LMGI3NIGkGwSWwTQ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714356"/>
            <a:ext cx="3357586" cy="31468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876" name="Picture 12" descr="https://encrypted-tbn1.gstatic.com/images?q=tbn:ANd9GcRA7P7gRWGy6xs4wzZqc5Xv-VVeDsHOK8it_NihhzmzxnpHbZKX-w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57818" y="2428868"/>
            <a:ext cx="3357586" cy="30469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874" name="Picture 10" descr="https://encrypted-tbn2.gstatic.com/images?q=tbn:ANd9GcQBfdx1Mg--eqXPAHU4YP71uJyPu_xNWlFnfEz9tdET64eg0U8i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28662" y="2500306"/>
            <a:ext cx="3071834" cy="29825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857356" y="2500306"/>
            <a:ext cx="6357831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h-TH" sz="60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การเคลื่อนที่ของแผ่นธรณีภาค</a:t>
            </a:r>
            <a:endParaRPr lang="th-TH" sz="6000" dirty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UPC" pitchFamily="18" charset="-34"/>
              <a:cs typeface="AngsanaUPC" pitchFamily="18" charset="-34"/>
            </a:endParaRPr>
          </a:p>
        </p:txBody>
      </p:sp>
      <p:pic>
        <p:nvPicPr>
          <p:cNvPr id="36868" name="Picture 4" descr="https://encrypted-tbn0.gstatic.com/images?q=tbn:ANd9GcRkwtLvE6E6m2Qum7ZWnv_RX6pCAmYzr0ZJDzbSN32YVTZ8pQwv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70" y="2928934"/>
            <a:ext cx="5357850" cy="2620506"/>
          </a:xfrm>
          <a:prstGeom prst="ellips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714480" y="500042"/>
            <a:ext cx="5857916" cy="646331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600" b="1" i="0" u="none" strike="noStrike" cap="none" normalizeH="0" baseline="0" dirty="0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ngsana New" pitchFamily="18" charset="-34"/>
                <a:cs typeface="Angsana New" pitchFamily="18" charset="-34"/>
              </a:rPr>
              <a:t>สาเหตุที่ทำให้แผ่นเปลือกโลกเคลื่อนที่</a:t>
            </a:r>
            <a:endParaRPr kumimoji="0" lang="th-TH" sz="3600" b="0" i="0" u="none" strike="noStrike" cap="none" normalizeH="0" baseline="0" dirty="0" smtClean="0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57224" y="1785926"/>
            <a:ext cx="7429552" cy="2554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685800">
              <a:spcAft>
                <a:spcPts val="576"/>
              </a:spcAft>
            </a:pPr>
            <a:r>
              <a:rPr lang="th-TH" sz="32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หินหนืดในชั้นแมน</a:t>
            </a:r>
            <a:r>
              <a:rPr lang="th-TH" sz="3200" dirty="0" err="1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เทิล</a:t>
            </a:r>
            <a:r>
              <a:rPr lang="th-TH" sz="32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จะได้รับความร้อนจากแกนโลกที่มีอุณหภูมิสูงกว่าอยู่ตลอดเวลา เมื่ออุณหภูมิสูงขึ้นหินหนืดจะขยายตัวและลอยตัวขึ้นมาใกล้เปลือกโลกแล้วค่อนๆ เย็นตัวลงและมีน้ำหนักมากขึ้น จากนั้นจะจมลงสู่เบื้องล่าง เมื่อได้รับความร้อนก็จะขยายตัวและลอยขึ้นมาใหม่ หมุนเวียนเช่นนี้ไปเรื่อยๆ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285852" y="4846606"/>
            <a:ext cx="6929486" cy="115416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685800">
              <a:spcAft>
                <a:spcPts val="576"/>
              </a:spcAft>
            </a:pPr>
            <a:r>
              <a:rPr lang="th-TH" sz="3200" dirty="0" smtClean="0">
                <a:ln w="18415" cmpd="sng">
                  <a:solidFill>
                    <a:srgbClr val="00FF00"/>
                  </a:solidFill>
                  <a:prstDash val="solid"/>
                </a:ln>
                <a:solidFill>
                  <a:srgbClr val="00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    “ การหมุนเวียนของหินหนืดในชั้นแมน</a:t>
            </a:r>
            <a:r>
              <a:rPr lang="th-TH" sz="3200" dirty="0" err="1" smtClean="0">
                <a:ln w="18415" cmpd="sng">
                  <a:solidFill>
                    <a:srgbClr val="00FF00"/>
                  </a:solidFill>
                  <a:prstDash val="solid"/>
                </a:ln>
                <a:solidFill>
                  <a:srgbClr val="00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เทิล</a:t>
            </a:r>
            <a:r>
              <a:rPr lang="th-TH" sz="3200" dirty="0" smtClean="0">
                <a:ln w="18415" cmpd="sng">
                  <a:solidFill>
                    <a:srgbClr val="00FF00"/>
                  </a:solidFill>
                  <a:prstDash val="solid"/>
                </a:ln>
                <a:solidFill>
                  <a:srgbClr val="00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 </a:t>
            </a:r>
          </a:p>
          <a:p>
            <a:pPr indent="685800">
              <a:spcAft>
                <a:spcPts val="576"/>
              </a:spcAft>
            </a:pPr>
            <a:r>
              <a:rPr lang="th-TH" sz="3200" dirty="0" smtClean="0">
                <a:ln w="18415" cmpd="sng">
                  <a:solidFill>
                    <a:srgbClr val="00FF00"/>
                  </a:solidFill>
                  <a:prstDash val="solid"/>
                </a:ln>
                <a:solidFill>
                  <a:srgbClr val="00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เป็นผลทำให้แผ่นเปลือกโลกค่อยๆ เคลื่อนที่ออกไป 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428596" y="1214422"/>
            <a:ext cx="8286808" cy="520142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lvl="1" algn="ctr"/>
            <a:r>
              <a:rPr lang="th-TH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 </a:t>
            </a:r>
            <a:r>
              <a:rPr lang="th-TH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แผ่นเปลือกโลกแต่ละแผ่นมีการเคลื่อนที่ในทิศทางที่ต่างกัน ผลจากการเคลื่อนที่ทำให้เกิดสิ่งต่างๆ บนพื้นผิวโลก ทั้งบนพื้นดินและใต้มหาสมุทร เช่น เทือกเขา ภูเขา เนินเขา ที่ราบสูง แอ่ง หุบเขา ภูเขาไฟ นักธรณีวิทยาแบ่งแผ่น</a:t>
            </a:r>
            <a:r>
              <a:rPr lang="th-TH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ธรณีภาคแบ่งออกเป็น 2 ชนิด คือ </a:t>
            </a:r>
            <a:r>
              <a:rPr lang="th-TH" sz="3200" u="sng" dirty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แผ่นทวีป </a:t>
            </a:r>
            <a:r>
              <a:rPr lang="th-TH" sz="3200" u="sng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และ แผ่น</a:t>
            </a:r>
            <a:r>
              <a:rPr lang="th-TH" sz="3200" u="sng" dirty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มหาสมุทร </a:t>
            </a:r>
            <a:r>
              <a:rPr lang="th-TH" sz="3200" u="sng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   </a:t>
            </a:r>
            <a:r>
              <a:rPr lang="th-TH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แผ่น</a:t>
            </a:r>
            <a:r>
              <a:rPr lang="th-TH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ธรณีภาคเหล่านี้มีการเคลื่อนที่อยู่ตลอดเวลา นักวิทยาศาสตร์</a:t>
            </a:r>
            <a:r>
              <a:rPr lang="th-TH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และนัก</a:t>
            </a:r>
            <a:r>
              <a:rPr lang="th-TH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ธรณีวิทยาได้ศึกษารอบต่อของแผ่นธรณีภาคอย่างละเอียด </a:t>
            </a:r>
            <a:r>
              <a:rPr lang="th-TH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และ</a:t>
            </a:r>
            <a:r>
              <a:rPr lang="th-TH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สามารถสรุปลักษณะการเคลื่อนที่ของแผ่นธรณีภาคได้ดังนี้ </a:t>
            </a:r>
            <a:endParaRPr lang="th-TH" sz="3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  <a:p>
            <a:pPr algn="ctr"/>
            <a:r>
              <a:rPr lang="th-TH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		                  </a:t>
            </a:r>
            <a:r>
              <a:rPr lang="th-TH" sz="36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1. ขอบแผ่นธรณีภาคแยกออกจากกัน </a:t>
            </a:r>
          </a:p>
          <a:p>
            <a:pPr algn="ctr"/>
            <a:r>
              <a:rPr lang="th-TH" sz="36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			      2. ขอบแผ่นธรณีภาคเคลื่อนเข้าหากัน </a:t>
            </a:r>
          </a:p>
          <a:p>
            <a:pPr algn="ctr"/>
            <a:r>
              <a:rPr lang="th-TH" sz="36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      			     3. ขอบแผ่นธรณีภาคเคลื่อนที่ผ่านกัน</a:t>
            </a:r>
            <a:endParaRPr lang="th-TH" sz="3200" dirty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714480" y="214290"/>
            <a:ext cx="6112571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400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ลักษณะการเคลื่อนที่ของแผ่นเปลือกโลก</a:t>
            </a:r>
            <a:endParaRPr lang="th-TH" sz="4400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pic>
        <p:nvPicPr>
          <p:cNvPr id="31746" name="Picture 2" descr="https://encrypted-tbn3.gstatic.com/images?q=tbn:ANd9GcQVkyfzuwHqeBrm2UcrtaMRCM5DbjPaxRXSBWdfl_AuIjbTZyy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6363" y="4714884"/>
            <a:ext cx="3371257" cy="1428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2000232" y="214290"/>
            <a:ext cx="5155579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th-TH" sz="40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1. ขอบแผ่นธรณีภาคแยกออกจากกัน</a:t>
            </a:r>
            <a:endParaRPr lang="th-TH" sz="4000" dirty="0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285720" y="1142984"/>
            <a:ext cx="4500594" cy="501675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h-TH" sz="3200" dirty="0" smtClean="0">
                <a:ln w="18415" cmpd="sng">
                  <a:solidFill>
                    <a:srgbClr val="00FF00"/>
                  </a:solidFill>
                  <a:prstDash val="solid"/>
                </a:ln>
                <a:solidFill>
                  <a:srgbClr val="00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เกิดจากการดันตัวของแมกมา ทำให้เกิดรอยแตกในชั้นหินแข็ง แมกมาสามารถถ่ายโอนความร้อนสู่ชั้นเปลือกโลก เป็นผลให้เปลือกโลกตอนบนทรุดตัวกลายเป็น   </a:t>
            </a:r>
            <a:r>
              <a:rPr lang="th-TH" sz="3200" b="1" u="sng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หุบเขาทรุด (</a:t>
            </a:r>
            <a:r>
              <a:rPr lang="en-US" sz="3200" b="1" u="sng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rift valley)</a:t>
            </a:r>
            <a:r>
              <a:rPr lang="th-TH" sz="3200" b="1" u="sng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  </a:t>
            </a:r>
            <a:endParaRPr lang="th-TH" sz="3200" b="1" u="sng" dirty="0" smtClean="0">
              <a:ln w="18415" cmpd="sng">
                <a:solidFill>
                  <a:srgbClr val="00FF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  <a:p>
            <a:pPr>
              <a:buFont typeface="Arial" pitchFamily="34" charset="0"/>
              <a:buChar char="•"/>
            </a:pPr>
            <a:r>
              <a:rPr lang="th-TH" sz="3200" dirty="0" smtClean="0">
                <a:ln w="18415" cmpd="sng">
                  <a:solidFill>
                    <a:srgbClr val="00FF00"/>
                  </a:solidFill>
                  <a:prstDash val="solid"/>
                </a:ln>
                <a:solidFill>
                  <a:srgbClr val="00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เช่น </a:t>
            </a:r>
            <a:r>
              <a:rPr lang="th-TH" sz="3200" b="1" dirty="0" smtClean="0">
                <a:ln>
                  <a:solidFill>
                    <a:srgbClr val="00FF00"/>
                  </a:solidFill>
                </a:ln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หุบเขาทรุด</a:t>
            </a:r>
            <a:r>
              <a:rPr lang="th-TH" sz="3200" b="1" dirty="0" err="1" smtClean="0">
                <a:ln>
                  <a:solidFill>
                    <a:srgbClr val="00FF00"/>
                  </a:solidFill>
                </a:ln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แอฟ</a:t>
            </a:r>
            <a:r>
              <a:rPr lang="th-TH" sz="3200" b="1" dirty="0" smtClean="0">
                <a:ln>
                  <a:solidFill>
                    <a:srgbClr val="00FF00"/>
                  </a:solidFill>
                </a:ln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ริกาตะวันออก      ( </a:t>
            </a:r>
            <a:r>
              <a:rPr lang="en-US" sz="3200" b="1" dirty="0" smtClean="0">
                <a:ln>
                  <a:solidFill>
                    <a:srgbClr val="00FF00"/>
                  </a:solidFill>
                </a:ln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East Africa Rift-Valley ) </a:t>
            </a:r>
            <a:r>
              <a:rPr lang="th-TH" sz="3200" b="1" dirty="0" smtClean="0">
                <a:ln>
                  <a:solidFill>
                    <a:srgbClr val="00FF00"/>
                  </a:solidFill>
                </a:ln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ทะเลแดง      ( </a:t>
            </a:r>
            <a:r>
              <a:rPr lang="en-US" sz="3200" b="1" dirty="0" smtClean="0">
                <a:ln>
                  <a:solidFill>
                    <a:srgbClr val="00FF00"/>
                  </a:solidFill>
                </a:ln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Red Sea ) </a:t>
            </a:r>
            <a:r>
              <a:rPr lang="th-TH" sz="3200" b="1" dirty="0" smtClean="0">
                <a:ln>
                  <a:solidFill>
                    <a:srgbClr val="00FF00"/>
                  </a:solidFill>
                </a:ln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 </a:t>
            </a:r>
            <a:r>
              <a:rPr lang="th-TH" sz="3200" dirty="0" smtClean="0">
                <a:ln>
                  <a:solidFill>
                    <a:srgbClr val="00FF00"/>
                  </a:solidFill>
                </a:ln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คือ ตัวอย่างแนวแผ่นเปลือกโลกแยกตัวที่มีการเกิดเขาทรุดอย่างสมบูรณ์ </a:t>
            </a:r>
            <a:endParaRPr lang="th-TH" sz="3200" dirty="0">
              <a:ln>
                <a:solidFill>
                  <a:srgbClr val="00FF00"/>
                </a:solidFill>
              </a:ln>
              <a:solidFill>
                <a:srgbClr val="00FF00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30722" name="Picture 2" descr="http://www.lesa.biz/_/rsrc/1309699066511/earth/lithosphere/plate-tectonics/plate-boundaries/divergent/land_divergent.gif?height=313&amp;width=4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1357298"/>
            <a:ext cx="3800475" cy="47863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อออ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659043"/>
            <a:ext cx="4000528" cy="24127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6699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สี่เหลี่ยมผืนผ้า 2"/>
          <p:cNvSpPr/>
          <p:nvPr/>
        </p:nvSpPr>
        <p:spPr>
          <a:xfrm>
            <a:off x="428596" y="2428868"/>
            <a:ext cx="45448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หุบเขาทรุดแห่ง</a:t>
            </a:r>
            <a:r>
              <a:rPr lang="th-TH" sz="3600" b="1" dirty="0" err="1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แอฟ</a:t>
            </a:r>
            <a:r>
              <a:rPr lang="th-TH" sz="3600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ริกาตะวันออก</a:t>
            </a:r>
            <a:endParaRPr lang="th-TH" sz="3600" b="1" dirty="0">
              <a:solidFill>
                <a:srgbClr val="FFFF0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4" name="Picture 6" descr="http://measwatch.org/sites/default/files/imagecache/550/12414_full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055184" y="3786190"/>
            <a:ext cx="3683600" cy="26120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1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5892613" y="5357826"/>
            <a:ext cx="31085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ทะเลแดงที่คั่นระหว่าง</a:t>
            </a:r>
          </a:p>
          <a:p>
            <a:r>
              <a:rPr lang="th-TH" sz="3600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ทวีปเอเชียและ</a:t>
            </a:r>
            <a:r>
              <a:rPr lang="th-TH" sz="3600" dirty="0" err="1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แอฟ</a:t>
            </a:r>
            <a:r>
              <a:rPr lang="th-TH" sz="3600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ริกา</a:t>
            </a:r>
            <a:endParaRPr lang="th-TH" sz="3600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6" name="Picture 10" descr="http://img.kapook.com/u/rungtip/1June/PuuLava1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1076484">
            <a:off x="5137113" y="1397670"/>
            <a:ext cx="3262048" cy="2446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สี่เหลี่ยมผืนผ้า 6"/>
          <p:cNvSpPr/>
          <p:nvPr/>
        </p:nvSpPr>
        <p:spPr>
          <a:xfrm>
            <a:off x="6715140" y="428604"/>
            <a:ext cx="2420855" cy="1077218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th-TH" sz="3200" b="1" dirty="0" smtClean="0">
                <a:ln/>
                <a:solidFill>
                  <a:schemeClr val="accent3"/>
                </a:solidFill>
                <a:latin typeface="Angsana New" pitchFamily="18" charset="-34"/>
                <a:cs typeface="Angsana New" pitchFamily="18" charset="-34"/>
              </a:rPr>
              <a:t>เทือกเขากลางสมุทร </a:t>
            </a:r>
          </a:p>
          <a:p>
            <a:pPr algn="ctr"/>
            <a:r>
              <a:rPr lang="th-TH" sz="3200" b="1" dirty="0" smtClean="0">
                <a:ln/>
                <a:solidFill>
                  <a:schemeClr val="accent3"/>
                </a:solidFill>
                <a:latin typeface="Angsana New" pitchFamily="18" charset="-34"/>
                <a:cs typeface="Angsana New" pitchFamily="18" charset="-34"/>
              </a:rPr>
              <a:t>ในฮาวาย </a:t>
            </a:r>
            <a:endParaRPr lang="th-TH" sz="3200" b="1" dirty="0">
              <a:ln/>
              <a:solidFill>
                <a:schemeClr val="accent3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ทท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3571876"/>
            <a:ext cx="2643206" cy="3286124"/>
          </a:xfrm>
          <a:prstGeom prst="rect">
            <a:avLst/>
          </a:prstGeom>
        </p:spPr>
      </p:pic>
      <p:sp>
        <p:nvSpPr>
          <p:cNvPr id="6" name="สี่เหลี่ยมผืนผ้า 5"/>
          <p:cNvSpPr/>
          <p:nvPr/>
        </p:nvSpPr>
        <p:spPr>
          <a:xfrm>
            <a:off x="428596" y="428604"/>
            <a:ext cx="4714908" cy="31085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h-TH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 แมกมาเคลื่อนตัวแทรกขึ้นมาตามรอยแตก เป็นผลให้แผ่นธรณีภาคใต้มหาสมุทรเคลื่อนตัวแยกออกไปทั้งสองข้าง ทำให้พื้นทะเลขยายกว้างออกไปทั้งสองด้านเรียกว่า </a:t>
            </a:r>
            <a:r>
              <a:rPr lang="th-TH" b="1" u="sng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gsana New" pitchFamily="18" charset="-34"/>
                <a:cs typeface="Angsana New" pitchFamily="18" charset="-34"/>
              </a:rPr>
              <a:t>กระบวนการขยายตัวของพื้นทะเล </a:t>
            </a:r>
            <a:r>
              <a:rPr lang="th-TH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gsana New" pitchFamily="18" charset="-34"/>
                <a:cs typeface="Angsana New" pitchFamily="18" charset="-34"/>
              </a:rPr>
              <a:t>sea floor spreading</a:t>
            </a:r>
            <a:r>
              <a:rPr lang="th-TH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gsana New" pitchFamily="18" charset="-34"/>
                <a:cs typeface="Angsana New" pitchFamily="18" charset="-34"/>
              </a:rPr>
              <a:t>)</a:t>
            </a:r>
            <a:r>
              <a:rPr lang="th-TH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เช่น การสร้างพื้นมหาสมุทรใหม่และการขยายตัวกว้างขึ้นของแอ่งมหาสมุทร (</a:t>
            </a:r>
            <a:r>
              <a:rPr lang="en-US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ocean basin)</a:t>
            </a:r>
            <a:endParaRPr lang="th-TH" dirty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72066" y="500042"/>
            <a:ext cx="4357686" cy="10772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Sea Floor Spreading Center </a:t>
            </a:r>
          </a:p>
          <a:p>
            <a:pPr algn="ctr"/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in </a:t>
            </a:r>
            <a:r>
              <a:rPr lang="en-US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Tingvellir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, Iceland 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8" name="รูปภาพ 7" descr="บลล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7570" y="1428736"/>
            <a:ext cx="3424476" cy="2571768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9702" name="Picture 6" descr="Image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7554" y="4214818"/>
            <a:ext cx="5334000" cy="22098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AutoShape 2" descr="data:image/jpeg;base64,/9j/4AAQSkZJRgABAQAAAQABAAD/2wBDAAkGBwgHBgkIBwgKCgkLDRYPDQwMDRsUFRAWIB0iIiAdHx8kKDQsJCYxJx8fLT0tMTU3Ojo6Iys/RD84QzQ5Ojf/2wBDAQoKCg0MDRoPDxo3JR8lNzc3Nzc3Nzc3Nzc3Nzc3Nzc3Nzc3Nzc3Nzc3Nzc3Nzc3Nzc3Nzc3Nzc3Nzc3Nzc3Nzf/wAARCADCAQMDASIAAhEBAxEB/8QAGwAAAwEBAQEBAAAAAAAAAAAAAgMEAAEFBgf/xAA3EAACAQMDAgUBBgYCAgMAAAABAhEAAyESMUEEURMiYXGBMgUUkaGx8CMzQlLB0eHxYnJjgrL/xAAYAQEBAQEBAAAAAAAAAAAAAAACAQMABP/EACIRAAICAgIDAQEBAQAAAAAAAAABAhEhMRJBA1FhInETgf/aAAwDAQACEQMRAD8A/cK4T2pYueUSMxSnZi2Jgb5pUFyHkiDP6VwGRI2I3oNOCxn3JrFmdTOkD1rqDY3Anae1ARqXyjSe9ZQQo3NC5IOZPrXUVvBzwoOIjmeawsKzamJJ9KJSzHn3oiCo8v61baIkmCqWgML8V0OoifgRS3OQd/Wk3LwXKwxnk7V1WddFN28iA7CRNT3rwjzMI3gc1Hce45JGTvQPOqGmAM45pqKROTZWLlk7ggHeBW0BzIGlSZzkmpgdJMbL/TEj86Z4ukaAYncxNR/BIcDbUAMST2OP+6m6tra2o8MRMr6UAdkYloztJqfqbzBsYHpsa5bObwAxtmcA+kcVK6Kpk+VSe9DccQ0iQ2ABxXen6bqGdCbbaV2D4H51vypWzGm3gs6EJ04a69tmfciMgZqodTaILXZSan8K6h1Eq9w7Sxx8RSr/AE3Uwxe8k9lrBtN2zeKcVSHXLtsklTMYBnFKR/Fdltr5UiSBP4UtXcKS3hwvGnP4VO6sGOpm7kKYBmuwc2y0qmmAsdjE0h2TTqIGo8HtSwHAyxINcEKZYEnma6xWzsAiQsr3pTBG8pYA+orjFmeBIU4k7CuFfICMmOTHNWwbO6VdiVxGcLEihuWwoDMpM7Gu2iQAzyfQmRFY3NwqhQd8VOTLSJbqorHyCkHQCRpprXhduaLSknmcAVy5YuuQW1MOYpKXsDXonYgMZG+9cV9TwzaV5MUboiYLNnDRUrjSwEhvalaYHaPSC9MAMIfUzWqdXIUaUWPetWY7+H6QqljJEii8Mb0Y9K05is7NKBIUe9CVJbVz2rpIDUeBXB2ARHoKWWBMmB81rl2Bg0kXA25Ixk+lVEeR6uIIEYpVy6ynzHj6RSbrKi+VRp70guAs4zyRv7VUiN9DHuNBlgI/CkXCs5bAPtXGdUcCWE7mM/AoLoRgoXDDuf3mmnQasYGABBIx2ziiNyV+nSZ22FCApjUIIH50DvA1SwPvxRbtjSwcZ4BJgnvO9IuXGLahLAZ7z7itdd1EEeXvS7hVE85IaeapzR1+pnzAww75qN+qbUS3mHInegvuNRnTAqR3GqBO1aRijGTdlfT3Q/VavpAOB2r2SzSGU5bcmBmvE6a2whtON816aToADH24rPybN/CsDSweSyKCd9pqd7oEhd/ejckyCf8AFJ+ncGJ+azRq/hwkwRMDkf8AdD4aqclgOIFFrGnagN0FSD3q2dSDVBuFzMAms+fUgUBZQg1ifaa4XVwdPmI4mjk7oW7AqMEGcRS3ONKkkyJ/Xeie6gLBpnGBmaVcvLG2AOKSIwmhhqLhIMxG9RdV1gIW3akdxMTSuqvkMSw2zipbWtroYNE7ntWij2Yyl0j1Oktyok+U76af1FlLoksQRse0e1S3Oqs9OoEknTnSeaSvWWfMQ7AkYDT3oU27NFxSoO+wthlXImPKJqPwibQYTqnYU+8/iWyy3JyNmOKhZoYhHaOZxSjdGcqGG66mIGPStSibk+Vlj/3H+61OkZ2frpoSQBvQM+JnHrUt+/pjSGIbY96wo2bGm6qtnvQXbw0sFPzUFy9JI1Be5pSPqBOD3JpUBMp8b+zOPxrrXgRBWfQY/ZqN22CmRgkg4rKGcDVBB2WYJq2VWOJa+4EgKTuMxNMZERtNkknljIzzXG6gWrJthdMjzAdv1qN74a3FrUFP/l+/Sim2KkgyY+gueSTArqDA0+8Hc0tG8soMDiaa6tpEKQ0ZxEVzkdFHWMMCxAlsGcevzS7hJYxAAH0g4NK6i4UEghicAgznmpGvXX1TADbgkTVo5uh3jsbkuA1uTI4pV24H1aePppJcj6W34qd2LNg5nY4poDYTXZGlj80q0f4s6Zg4HrSr1wa2UTjgjataPlgZPetNIzvJ7a3wIlQs9ua613ge1ebb6oqFVxMmJmKoeHMqfLGKwkj0xlZTculRiDFT+MwJ1CRQN9O8HGkVwMQZOT70RWwmuzgHjbelm7dzgSPSK4xX6iRk8Gl3OsQKxGCucmkkT+sPVcYQQPNvzFBclELFiCvE7Uj747tgAk7Ad6R1DXmKm7tMTGZqpBbLFuaSviHJG9CXVzoDFoG8c1HdkaQTq7zRWOpa04JiOQdqvE7kbrenurbDkHSBBIH5U37MuWn6c2rjANMxOZ4PrVN37Wmy1u41vSyiFAn/ABXlWH0M7+EzMZgwABUVtZC6UrQfWoVAJK9vig6fob19dYWEmNbGBWTqbYYtdt+ITgCdq17rr5bw7IKg8EZPtOwwKtvSC3HYy50w1lbDEgCSTioHbTckgSOCKxe+lzW0g7nVzS2XUSzZPc0lfYZO9II9Rnt8CtT7dpCgOqPitV/If0fo3j6gUCFjtvRDpABJGruuqAKS9x1khgqEZnBFLfrVSPDOXzJwDXnbfR6KXZ3qbNtQW1QRjSmZqdWLqFRgNhEGlrdZ7kPgAkld9XzXR1FpHx9MQBGQPeutkpWFqucNI5iYj2oxdtoWF1yIjYUg33NuFAjid/19akuXWcS52wQuwq7LhDuo6tWLeYrHY5NTjz+izt2FYWhgoZEZO1UWbINxVAYKNzyKtpA4uTyVdIoALcyMAx+VF1HUuTgaiogHt6+9D93uSRARTxPH+abbsoisV8wiAD3rJtXZvVKiBmIQsWyO3FTXwNBYEySZE/rVi2XbWbmoFR8AcfFLup4UKB9R95rRSBKODz1ncbjgHNIu3AxyCCORVl/p4IKBO7QamuMWQ6V0gYzWiZi1RPcX+GHEGWhjzSwx4xNEhYXlAaATt3pBJS44/tJFaozKVcsJEyBjO1WDqUFslg2PmvNtN5wZp7uGUggcUJKzWDfRf49u4gCsurZQTvRagtsaxp9QZmvM1L4gB2G9WG0oVdbzImAwxNZuNGilYgXNRIRoBk5FDd6dFZWDyrTvuD7VW1i1H8NCDsRO/rUdx4tkuQyRBMZzVT9EaxkTqKsrQcmBA5pty4pQkmCSNQKxj2qQrecamLKs77RWMT5brH+6V/SlVh5B3rnjORaUfVkjmsOiunvPIU5rdKzC4gtW2Kj6oWZHNXdKwtsxY6ZIw4nb9KMpNYRYx5bIrXT3BPkIEwTpqlQi5uAiB9WrIqnW4J1SP/Gdx7VPcQLeCkDTEqv+qPJsXGh/g9Lc6G6160WYLIuoMN8z+IivNssvgrcbSGiJIqvqeot2uluWSpYHIXIBMb7xXj27xVdLAt84qxQZNJoPrbga6VGQpgknelBhG0+1LJLkk5JNV9J0+qXuL5Rtik3SM8yZZZaw1pCbOY5atXH8LV/MX8DWrHB6P+n0xHi3FNxwNJgzsa47m25BYGFgELvijnQpdgGQLhRg4qTqLqeGQqlCxiR/xXXZHgfDXGJFxlAMEKMml3dNpVKk+JGxMyanF17atpJOYkTFKtgrN1yxafLSINveJccTOptp4oUQFpLBo4/3XE8QsScDgTt6CmMqKoGZPxXWTjYwKREED0GQKt6O2yXPFuAAYAzv7Uv7PtWli7cEgyAJFUP1OkgqJA7EAAfjWcn0jWMexnUjqHkqrTgTB/xSbai2JIyMbyd6B+oDEBSxO/OaSXQEOYx2oq6G6GP1TajyNpJj8ane4C2QD2pVy7O0QMZpK3wp1ahIOT61okZOVjxrQFkWROT6fNcC9PFwXGjG5x+AqN+o/hlhLEnd+/8Amp77M7DWAYGfSkosNoou2kuibd23JMAah8EH8Kl6rpiXk3F1j6gDvQ211E9oz6U62jacCVOCQdzTTa7BSYgdJ1EYUHtDA0i54ltgLilTG5FetZBkmMb44pha06EXFDLGRODXf6F4WePbvWwfMxmea61/WoYH1xVty1ZCSEXVGCTj2ivPvWxcDaDpdTgRg1VK2c00Mt3Q0LIGaG9LadEYOB3qa2+i4Vu4IEkUwkOVZCRp3NVrIbtFao1wW36gk2jiVMaQN8UdvpCkXLwmxcMI67c0huouXFFh2Gkjc1Tc6yzcsWrF7ULVsGNyWJ5PxFDI1TKOn6PTc8MHxbrbACvN64z1PgWfOwMEzMn09KpPWgq9vp7ht61M6RB7/FD0Vq309hrt5tLOP6u24qK1llq8IDp+qu9Nd0FRcKiW1Z/WRQ9P1Z8Tzy7Z3GYOTml+GtxL13UU1nyydxXmlityUO2JB3qpJhbaLvtG6gCBC7FhMsx/If8ANefqmZxSncklT+Z2okmJY/FaJUjJu2NWDuY/zV9u+PpVSEG7H/uoLKamGogA09wUQBZDE7nms5DjaGtdZWI0sfWBWrCwTkk/hWoYNMn1K3ZBBuSvE7g+9Ru2kFSfNMgBRSrvUvGTpB2MDNKtWLlw6idIO5O5q1RG7whyan0rkgHORk08I+rxGaWPYbe1dW2EGkQI53osgGCYO9FsqVGFwWzpOdTU9LbaQ/UeUNvLZpQVZWTEVr90yDJIB2qNmiXbKGvKuPMGJwSZxSzdRWkPq1mR61Opa4kt9KjIOJoLl6CQYx2G1RIrkVNfG39UcdqQWZi2YHNLDyMET6Vy64Uxu3Y7UkgylY0GOJE4I4qPqlBIVQATz60DXLh+qZ5BpK3GR9RbIppGTfQ1GBXTeMMNjya47RGCZoLwFwF5EjjvSWchM0jtBElSZHvTLTtDBfYicVMGMElxEbGgW7pUrqjnHNJoNlZuEQVJ1cHmnfeVTzsNRGy8DFRXQtu4Ajs4gGZ2pjwCBEMfXNFpCTOve1pBCgE5xWRmK4XA2JNLuEXVIOnH4mn2+lW4v8JmIG6jNTCRctkvVWTeYC2CSP7eZpLWep6dsKQDzEg/Neoi+Cl4sAHWdXMf6rgv6uluJeI0oMEEy08E/wDFcpMnBb7PI8S5Ia4JEYNHaLNxgYnen9IrXvCt3Y8MsZ1cDuaPqLS9NcKqNQGGjj3zg+lJyWgpPY230d1bH3gKvhDDOTP4Cl9Tfm4LbQbYgnS2/pQr4T2ybrghThQf0Aj86Te6lUtPZ6ewgVv6yJYex/7odjukc6vrmuaraALbIgAD9/8AFeeSS2JijVGZoCsWMxTk6b+IBdIjgKeadpIyacmItWXc+RSc5NVL0mlpdhpGTOIqtbJAgDQh2AO4oHZUMPiOTxQc7NV40tir9u1buiCV7AZBrq2dUOzNJ3INL1m/dCrB5k5x61QXZFGQDPrRZySY5QQoAbHqDWpBusDGhm9ROa1E0wXdHZe4wYjUd4ivTVWidIgGBzS+le3ZAAXcbVeOrCgSmOwOJqTk2zoxSRI6lWOoZ4EZrHvz6Vr1w3NUiB3oLd2bkKqvoM7VC9hhgd5x67UTBkIED11Ut3h9W07xiaF77XAoBbT2OK4TwFcJCEoceu1RyctMntxVTl2SVXyjcg1NeZFHmWWPI2pRBJAlxbl/pbmDvUZ6ghpI1AnJpqPbuFQdQ5M4I/3Ul5WDNA1QN1rSJhNusFwv27tsRvG3NJOAAFydjUrXCoEDPcVhdkGFJiJjYUqOUrHdRetmCo0tHBoIN5EIkH+okQPxp/2d0g6lnuMSACAIzn5qbquoa7fOqYWFAPEVy3Rz1bHJb6aALlx3j+xf8mqlS0IH3Qttliaus9LY8JzdayttEDTnzflvU3V9X0txLa22vMZOoImkegkGhztmnFRWQB0nS3CQuq220q0/lQt9n9TbUhL509iTt68Vul6rpbLl7isCB5cn8Kqt/ayvMIqgERHnMc4AqNyWjkoPZ5V3pLti4GvlgCMQuD2pbdT4XkbxFZsNBEH2r3Lt631ZW7aZZWQCwP4V5HU+HcvOHUC42IABmO4496sZctklHjpgJ1KPdCqX0PhojFd63StoW1AUKSe8jg9+9ROUEQukAH6TIoDcgESpJxqzToHLFMejlLavBYKCpjBHqKys/UW51hQu52n1j/NTXLyLbCAHUfqYn8hSkulCGWNU8ik4hUi7xmDqbCr28wH5c0m5bueJ5z5zwOaBuousp1Fo2gbVzUuDmYjbajoWymzbhtKuFYRz/mrbBsWgxuS57DMivJDH+kkR2o2a4MNOO1Bqxp8T17h8W0CrhfNsOKk666ttJTSWkAGBURe/cYKpO3eAKZbsFXBvMWYDMjFGqE5NrCFdPeUZIIZv6uKoW/aVRNyd/mnW1UEAfOKYyaokLB79q5yTZ0YtIBL9oqDg1qI9Pna3+QrVLiKpHrBiCCCBFIuXLniaUOPals4gdomhW4SRweM1aIykO8gZKnBaNqcDbtTBEscGKlsq93yWwzGd6zXYCqJIyWztUEn7HO2pT5xIwQOD2/OiUMtuGYgnJH+qR4oWdUx/dzXS7EhgwAiCYqFwVawi4JVowpOa83rrhLooUERPvWvdSEdjEudoM/NStqc6nzicUkuweSVqkcdhpTSIOxI7dzTGuqxGnPqKndiykSDGB6AUJdg31Ez2FaVZ57ploNsCL5QLvNF1d1LnS24YhWbAHPcmpbIR5LSYIJxj9ac9tVURPnaUBAzj9KmLNFdFP2SWNhihClWIMjeRjNefdex96JIZrYYzmC2fyFNs3vuvjI31MZEQR8GoHxcjBE4pJfphb/KPTeeoA+722a2o2UQorgS8qi0tqGP/AJSTQ9H1/wBzVUtpbchpltjVd37WfqLlu4LKB9WmUWJ+NqDtYGqZD90vav4kKd4Y8V1GsL/MvCMFSgpnW3luS112EnK7ge1RIiOHJnwxmIGqrtZI1TpDL9+1bYN0192eOQRUqtduszMGaTJOcUu8qDqjbt3Qyj+oCvUsut2x4QfTaBA1KIzH57VXUUFJydEKsultanGMCc1NcR0YkyAZ33FfW2fsy3ZRmZ7bOAXFtjJK8GB3qP7W8B+m8K41kNplfBSAp7GivIrwJ+PGT5zL4JzFCsqCSQY2g11fPeVLerOGgflVl77PCIGa8qnnVkfJrRyozUWyPVpwxPqKYCWPpPGZpT2LiqWXSR3XINCtwqIYwea55WCp0WWGtq+txrjOn/dVfePFYHqAbVo9gSPy+ak6RBfddQi3OWg59K9HqL9tellINuNyMmsZPJtG2hKsBAtaNA2cc0LXtJOoyOah6W4VbVHGRO9Mu9QjKNYIPOKvHJylg9Hp2DJqg6eRvVdq1aukFHIUZON68TpuqiFkgmBCiAa9GxeAKjIUtEKOazkmOEky02yTOsr6EbVqb95tL5WcgjfB/wBVqyt+jXB5yk4O4jnamI5AhVMcntSGQJp1GT6nNd1s2+JwBNelnnKUd5KoNI5G8UbOYVYJB49anIdCFRuciqD5IOrOxmiaRQufNqYSsQAPzqfqeoKtpUEgbg5NPu3JVuSJjNee4Z8qwqxM5ulgLxzqLMIY8xTVVmbyGcfSNoqUE/Q2w5roJSCpIxtTM0yl2B/ogk5xzRLbVgrORpJiZ5qa31N5SJgjkFaM3kcSCRPHA712Sppj20N/CVWKzJaP8cb137SvC09tFVWVM/3GpR1nhBwh1FhpICyKQgu3rp0Sx9OK5L2c5KqQ172q4f4YJOw4FCth3Y64BGTnisFdGKsp1Eie9MazcVf4gM8apqt+gVewytm0QrtqE78/PpXAxFweHqXBALAzFZLMoLjMPWMD8aC71FtJ0ed+MVNj0VWrYvkl9lMAHYe9D1HWhQ1nyHvCgCfipQ3UXpgnSJpi9G3h6iAz7RNT+lttfkSg1vqRRE4JH+6Z0qXLt+UyBkzgTVVrpnt2We4gwsjUMD/mqLam1ZW2UAdSSWHMxUc/RY+K3kXaDp1C4S0ACIDEkz+lRfaQ6nqXuMlhlQZM8D071QznXkE5mJrpvMAZaAdxHFFN3Zo4xeLEdH069PbS4Q2tgZBBBH/dPa/qlQN9zSS+sEESOKIfSSdxVfs6KrCHAa7RUE6SIYDf971B13TeGq3VtvO+qZAr0ekPiEjygkCCf6fmD+lbrrgs2hYZXuO5xpac+1RSadHTiqPN6XrPEI8a4qsp204AzTvtFg3S6pJUEACK8ptVm9ra2ROwanX7oeyFyhEEg0nHNmcZ4pgvAVZBwMUltJJCgknudqJtYEqZneK54ekTqzGaVhH2rKBAXmWz7VYtwspWYByIO377VF0zMw0grAyJGRVQAtW4VJJzvWctjh8KA1thMsfWtUwuIRPhH8TWqZHf0rADaQ+w4NdssoeWYsf7QKUW1KoLEAdzxVNoBU9I+aUmSOxiHBkRG20VLe6oI2AZOxob/UpbH8Iknn/VeeWkmRHtXRXYfJOsIe15mEEmZrC4qk7hdxnmla/MRgetAYnOR74rRIyspW4GGP2aF2NsFgYjB9KSLvhgCYG4ND53+kAIvJqpZLeB/wB5IEk6mOAK7a6e9e8xgKRxzS7QUNJbU3Yjer2u2lYslxRcIgyZBH7io3Wjkr2a10tqyA13LZxXLd3QxNoSx3MQBSLt3UJLGZ4wDR6GZSoGldwTiKP9KvhRevKlwM9wFpJOkbn996S32gS02rUnbUd6FbC41tJ9OabbVUHlAn9KmC/piWHUXzqcQBR2+mWZYGTneKdrYfSs1ySfqxXWXic8QAac6RxRLcZdjFLKneZz2rqmMkfEVMFp2Me8dENJM8mleI0hQQy+vB/1S3aSDBDVx0k6gw/3XYLbGliCQYBpNxpB7+9ZgCFOr8qFVBDcjgzXYODnSqxn0NGzF0IUEkjtSIziZNOV1DREEVGKNWYXXWBJ8uxGKAXLjsuqWKkkk/kPaj1ykSdQ3xvS2Ui55T6mpZZKwvtK8OqUXbsl7cEYENnY/v8AGo2VCoCzJMsI2ptxw2IIG5MUlThxB24mqsIEkm7RriBI0xJHaprk6YJJY7CKpdg+kAMDkHM0jClmGRtFIAuwSl4SGPevTu3ANJMnGAK8xbmm55BnvNUhjuefxqSLDAwXCwlQ0H0NauT/APGp9S1ausVHqWLYUC5c+oZ32qPqOrdndQZUkCj6vqiECjMjfvUYOr4qpewylWEMLCRqFA+NtjtSmYhsksvaj1al4jcRTMkaMRGe/etYtPfY+YKgxM7mk3NbEgsAOSTXbdq6VVkVgO9U68lBsrqhGPsaoXp4UalJIwGml2LZ1a3hicjNV6vMDz+lBtmkYrslPTkHIKwOaNOnWQxI+RM05ixkyCB+964EwAIA9qPJncUdRUXzKJMxrYTRySxMzjessyMz71tR2qWNJIwAzMEdq7ssgYpRMYrSVGGwKpw0n1BJ4FdVoG3waWskSR6iK1y6ttRqMntUKhk6jj8BRKuoHYcyBmKUvU2WJxtmaBr4W+WGxHxUFaCZTBjYd+aSHViMxx60bXNYKnE5MHalIFnygAzvVQZV0NMREADv3rQB5qAmT54gZmuLLt9UCuJg6CZyIHc8mhutqMiFIOJrlxQsQ0z6RApYOk6YkVSNjSSBLNqIxqO4rtp13O7ckzSDmQckcisFIgW9pkyIqMqY9mDGGH51GzBz5C4YYjbFO1DxQrZO4I/zRFUvNGpgVPp+FTRzyJfplVG0+ZpHJmDUt22UPPzXpuTOqTtgGoLsljrMn1qxdkkkLs2wz5zTbjuiDTz6VL4pWQpmdgapt3cagTx7VWRVpCfHHKZ+a1U5GNYX0natUs7j9OkAATigLaRjM7GsbuPNnFBrkYitEjNmJkevYUVshNUnyg7d/SgaQPWu6ItgjM0iWcEM8mJ/SvWVQqLgwBvXlWwZWBmvUTUYWMb0JjghojtiiMc7VjhRXAcEmKBoHICiOe1ccjihkSJwPStvkbd6hbOFs4+a4WBxFdgzjEb13RInirZDBAcsI9qwAHBXvNcMgQRijZFzquBeDyfii2LHQpmB+nA/CaWQhJLEkUd63gKylAMk8/8AFLa0xHlPl996thyydwJJ0wOAKENDAKPg1Q1sWyQJM0BGny7t27UkwOJk0iYwxolbxHB2GZoIgTBkjjihDidLT6GahVIe11R5TsOI3oGYs3kjTHNbVsHMHatpAXVExsOZrhWcmQwbA4g1tMIYlQcxTFwBIEnehuYUajJmRULQoLiCJI5GxpmQGRR5TyaR59gDjijF7SNpbvXOwppMa6yoDMMdqne6UMpBt84rp1HcRPc7VrgbwwDkjeoi8vQFy+l0Qz5mSBUt+8FbyQcb002fOWHbmp+otEEFiYNJVZm+Wyd2LEnk07p7nheZhNKPlMb+p4rJ5jxTZmrTKZuNkK0H1rUPm4ufnWo0Lkx7bfFKXce9atWiIxnA/fNOb+T81q1UiHdEB4u37mrxsfetWrKezXx6OtsKybVq1HobMRg/P6V0fSPitWrjgrInfPvXHw8DatWqM4K9np3nORUq5u54IitWqnMr6/8Am3v/AFX/APIpNr+Wp961ah0XsR1OBI3mu9P/AC55rVqa0B7FjNxZznmhA85961aqiPYok6mM5jemWiTfUEkiNq1aoQougC20Chs7oOIrVqjNWZzNsz/dU6AZx/UK1auiA5d+hjzFEuT/APUfrWrVS9k5wiEYOaDrNk9q1auWyS0eeckk75plsYrVqZj2Gv0itWrVxT//2Q==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45060" name="AutoShape 4" descr="data:image/jpeg;base64,/9j/4AAQSkZJRgABAQAAAQABAAD/2wBDAAkGBwgHBgkIBwgKCgkLDRYPDQwMDRsUFRAWIB0iIiAdHx8kKDQsJCYxJx8fLT0tMTU3Ojo6Iys/RD84QzQ5Ojf/2wBDAQoKCg0MDRoPDxo3JR8lNzc3Nzc3Nzc3Nzc3Nzc3Nzc3Nzc3Nzc3Nzc3Nzc3Nzc3Nzc3Nzc3Nzc3Nzc3Nzc3Nzf/wAARCADCAQMDASIAAhEBAxEB/8QAGwAAAwEBAQEBAAAAAAAAAAAAAgMEAAEFBgf/xAA3EAACAQMDAgUBBgYCAgMAAAABAhEAAyESMUEEURMiYXGBMgUUkaGx8CMzQlLB0eHxYnJjgrL/xAAYAQEBAQEBAAAAAAAAAAAAAAACAQMABP/EACIRAAICAgIDAQEBAQAAAAAAAAABAhEhMRJBA1FhInETgf/aAAwDAQACEQMRAD8A/cK4T2pYueUSMxSnZi2Jgb5pUFyHkiDP6VwGRI2I3oNOCxn3JrFmdTOkD1rqDY3Anae1ARqXyjSe9ZQQo3NC5IOZPrXUVvBzwoOIjmeawsKzamJJ9KJSzHn3oiCo8v61baIkmCqWgML8V0OoifgRS3OQd/Wk3LwXKwxnk7V1WddFN28iA7CRNT3rwjzMI3gc1Hce45JGTvQPOqGmAM45pqKROTZWLlk7ggHeBW0BzIGlSZzkmpgdJMbL/TEj86Z4ukaAYncxNR/BIcDbUAMST2OP+6m6tra2o8MRMr6UAdkYloztJqfqbzBsYHpsa5bObwAxtmcA+kcVK6Kpk+VSe9DccQ0iQ2ABxXen6bqGdCbbaV2D4H51vypWzGm3gs6EJ04a69tmfciMgZqodTaILXZSan8K6h1Eq9w7Sxx8RSr/AE3Uwxe8k9lrBtN2zeKcVSHXLtsklTMYBnFKR/Fdltr5UiSBP4UtXcKS3hwvGnP4VO6sGOpm7kKYBmuwc2y0qmmAsdjE0h2TTqIGo8HtSwHAyxINcEKZYEnma6xWzsAiQsr3pTBG8pYA+orjFmeBIU4k7CuFfICMmOTHNWwbO6VdiVxGcLEihuWwoDMpM7Gu2iQAzyfQmRFY3NwqhQd8VOTLSJbqorHyCkHQCRpprXhduaLSknmcAVy5YuuQW1MOYpKXsDXonYgMZG+9cV9TwzaV5MUboiYLNnDRUrjSwEhvalaYHaPSC9MAMIfUzWqdXIUaUWPetWY7+H6QqljJEii8Mb0Y9K05is7NKBIUe9CVJbVz2rpIDUeBXB2ARHoKWWBMmB81rl2Bg0kXA25Ixk+lVEeR6uIIEYpVy6ynzHj6RSbrKi+VRp70guAs4zyRv7VUiN9DHuNBlgI/CkXCs5bAPtXGdUcCWE7mM/AoLoRgoXDDuf3mmnQasYGABBIx2ziiNyV+nSZ22FCApjUIIH50DvA1SwPvxRbtjSwcZ4BJgnvO9IuXGLahLAZ7z7itdd1EEeXvS7hVE85IaeapzR1+pnzAww75qN+qbUS3mHInegvuNRnTAqR3GqBO1aRijGTdlfT3Q/VavpAOB2r2SzSGU5bcmBmvE6a2whtON816aToADH24rPybN/CsDSweSyKCd9pqd7oEhd/ejckyCf8AFJ+ncGJ+azRq/hwkwRMDkf8AdD4aqclgOIFFrGnagN0FSD3q2dSDVBuFzMAms+fUgUBZQg1ifaa4XVwdPmI4mjk7oW7AqMEGcRS3ONKkkyJ/Xeie6gLBpnGBmaVcvLG2AOKSIwmhhqLhIMxG9RdV1gIW3akdxMTSuqvkMSw2zipbWtroYNE7ntWij2Yyl0j1Oktyok+U76af1FlLoksQRse0e1S3Oqs9OoEknTnSeaSvWWfMQ7AkYDT3oU27NFxSoO+wthlXImPKJqPwibQYTqnYU+8/iWyy3JyNmOKhZoYhHaOZxSjdGcqGG66mIGPStSibk+Vlj/3H+61OkZ2frpoSQBvQM+JnHrUt+/pjSGIbY96wo2bGm6qtnvQXbw0sFPzUFy9JI1Be5pSPqBOD3JpUBMp8b+zOPxrrXgRBWfQY/ZqN22CmRgkg4rKGcDVBB2WYJq2VWOJa+4EgKTuMxNMZERtNkknljIzzXG6gWrJthdMjzAdv1qN74a3FrUFP/l+/Sim2KkgyY+gueSTArqDA0+8Hc0tG8soMDiaa6tpEKQ0ZxEVzkdFHWMMCxAlsGcevzS7hJYxAAH0g4NK6i4UEghicAgznmpGvXX1TADbgkTVo5uh3jsbkuA1uTI4pV24H1aePppJcj6W34qd2LNg5nY4poDYTXZGlj80q0f4s6Zg4HrSr1wa2UTjgjataPlgZPetNIzvJ7a3wIlQs9ua613ge1ebb6oqFVxMmJmKoeHMqfLGKwkj0xlZTculRiDFT+MwJ1CRQN9O8HGkVwMQZOT70RWwmuzgHjbelm7dzgSPSK4xX6iRk8Gl3OsQKxGCucmkkT+sPVcYQQPNvzFBclELFiCvE7Uj747tgAk7Ad6R1DXmKm7tMTGZqpBbLFuaSviHJG9CXVzoDFoG8c1HdkaQTq7zRWOpa04JiOQdqvE7kbrenurbDkHSBBIH5U37MuWn6c2rjANMxOZ4PrVN37Wmy1u41vSyiFAn/ABXlWH0M7+EzMZgwABUVtZC6UrQfWoVAJK9vig6fob19dYWEmNbGBWTqbYYtdt+ITgCdq17rr5bw7IKg8EZPtOwwKtvSC3HYy50w1lbDEgCSTioHbTckgSOCKxe+lzW0g7nVzS2XUSzZPc0lfYZO9II9Rnt8CtT7dpCgOqPitV/If0fo3j6gUCFjtvRDpABJGruuqAKS9x1khgqEZnBFLfrVSPDOXzJwDXnbfR6KXZ3qbNtQW1QRjSmZqdWLqFRgNhEGlrdZ7kPgAkld9XzXR1FpHx9MQBGQPeutkpWFqucNI5iYj2oxdtoWF1yIjYUg33NuFAjid/19akuXWcS52wQuwq7LhDuo6tWLeYrHY5NTjz+izt2FYWhgoZEZO1UWbINxVAYKNzyKtpA4uTyVdIoALcyMAx+VF1HUuTgaiogHt6+9D93uSRARTxPH+abbsoisV8wiAD3rJtXZvVKiBmIQsWyO3FTXwNBYEySZE/rVi2XbWbmoFR8AcfFLup4UKB9R95rRSBKODz1ncbjgHNIu3AxyCCORVl/p4IKBO7QamuMWQ6V0gYzWiZi1RPcX+GHEGWhjzSwx4xNEhYXlAaATt3pBJS44/tJFaozKVcsJEyBjO1WDqUFslg2PmvNtN5wZp7uGUggcUJKzWDfRf49u4gCsurZQTvRagtsaxp9QZmvM1L4gB2G9WG0oVdbzImAwxNZuNGilYgXNRIRoBk5FDd6dFZWDyrTvuD7VW1i1H8NCDsRO/rUdx4tkuQyRBMZzVT9EaxkTqKsrQcmBA5pty4pQkmCSNQKxj2qQrecamLKs77RWMT5brH+6V/SlVh5B3rnjORaUfVkjmsOiunvPIU5rdKzC4gtW2Kj6oWZHNXdKwtsxY6ZIw4nb9KMpNYRYx5bIrXT3BPkIEwTpqlQi5uAiB9WrIqnW4J1SP/Gdx7VPcQLeCkDTEqv+qPJsXGh/g9Lc6G6160WYLIuoMN8z+IivNssvgrcbSGiJIqvqeot2uluWSpYHIXIBMb7xXj27xVdLAt84qxQZNJoPrbga6VGQpgknelBhG0+1LJLkk5JNV9J0+qXuL5Rtik3SM8yZZZaw1pCbOY5atXH8LV/MX8DWrHB6P+n0xHi3FNxwNJgzsa47m25BYGFgELvijnQpdgGQLhRg4qTqLqeGQqlCxiR/xXXZHgfDXGJFxlAMEKMml3dNpVKk+JGxMyanF17atpJOYkTFKtgrN1yxafLSINveJccTOptp4oUQFpLBo4/3XE8QsScDgTt6CmMqKoGZPxXWTjYwKREED0GQKt6O2yXPFuAAYAzv7Uv7PtWli7cEgyAJFUP1OkgqJA7EAAfjWcn0jWMexnUjqHkqrTgTB/xSbai2JIyMbyd6B+oDEBSxO/OaSXQEOYx2oq6G6GP1TajyNpJj8ane4C2QD2pVy7O0QMZpK3wp1ahIOT61okZOVjxrQFkWROT6fNcC9PFwXGjG5x+AqN+o/hlhLEnd+/8Amp77M7DWAYGfSkosNoou2kuibd23JMAah8EH8Kl6rpiXk3F1j6gDvQ211E9oz6U62jacCVOCQdzTTa7BSYgdJ1EYUHtDA0i54ltgLilTG5FetZBkmMb44pha06EXFDLGRODXf6F4WePbvWwfMxmea61/WoYH1xVty1ZCSEXVGCTj2ivPvWxcDaDpdTgRg1VK2c00Mt3Q0LIGaG9LadEYOB3qa2+i4Vu4IEkUwkOVZCRp3NVrIbtFao1wW36gk2jiVMaQN8UdvpCkXLwmxcMI67c0huouXFFh2Gkjc1Tc6yzcsWrF7ULVsGNyWJ5PxFDI1TKOn6PTc8MHxbrbACvN64z1PgWfOwMEzMn09KpPWgq9vp7ht61M6RB7/FD0Vq309hrt5tLOP6u24qK1llq8IDp+qu9Nd0FRcKiW1Z/WRQ9P1Z8Tzy7Z3GYOTml+GtxL13UU1nyydxXmlityUO2JB3qpJhbaLvtG6gCBC7FhMsx/If8ANefqmZxSncklT+Z2okmJY/FaJUjJu2NWDuY/zV9u+PpVSEG7H/uoLKamGogA09wUQBZDE7nms5DjaGtdZWI0sfWBWrCwTkk/hWoYNMn1K3ZBBuSvE7g+9Ru2kFSfNMgBRSrvUvGTpB2MDNKtWLlw6idIO5O5q1RG7whyan0rkgHORk08I+rxGaWPYbe1dW2EGkQI53osgGCYO9FsqVGFwWzpOdTU9LbaQ/UeUNvLZpQVZWTEVr90yDJIB2qNmiXbKGvKuPMGJwSZxSzdRWkPq1mR61Opa4kt9KjIOJoLl6CQYx2G1RIrkVNfG39UcdqQWZi2YHNLDyMET6Vy64Uxu3Y7UkgylY0GOJE4I4qPqlBIVQATz60DXLh+qZ5BpK3GR9RbIppGTfQ1GBXTeMMNjya47RGCZoLwFwF5EjjvSWchM0jtBElSZHvTLTtDBfYicVMGMElxEbGgW7pUrqjnHNJoNlZuEQVJ1cHmnfeVTzsNRGy8DFRXQtu4Ajs4gGZ2pjwCBEMfXNFpCTOve1pBCgE5xWRmK4XA2JNLuEXVIOnH4mn2+lW4v8JmIG6jNTCRctkvVWTeYC2CSP7eZpLWep6dsKQDzEg/Neoi+Cl4sAHWdXMf6rgv6uluJeI0oMEEy08E/wDFcpMnBb7PI8S5Ia4JEYNHaLNxgYnen9IrXvCt3Y8MsZ1cDuaPqLS9NcKqNQGGjj3zg+lJyWgpPY230d1bH3gKvhDDOTP4Cl9Tfm4LbQbYgnS2/pQr4T2ybrghThQf0Aj86Te6lUtPZ6ewgVv6yJYex/7odjukc6vrmuaraALbIgAD9/8AFeeSS2JijVGZoCsWMxTk6b+IBdIjgKeadpIyacmItWXc+RSc5NVL0mlpdhpGTOIqtbJAgDQh2AO4oHZUMPiOTxQc7NV40tir9u1buiCV7AZBrq2dUOzNJ3INL1m/dCrB5k5x61QXZFGQDPrRZySY5QQoAbHqDWpBusDGhm9ROa1E0wXdHZe4wYjUd4ivTVWidIgGBzS+le3ZAAXcbVeOrCgSmOwOJqTk2zoxSRI6lWOoZ4EZrHvz6Vr1w3NUiB3oLd2bkKqvoM7VC9hhgd5x67UTBkIED11Ut3h9W07xiaF77XAoBbT2OK4TwFcJCEoceu1RyctMntxVTl2SVXyjcg1NeZFHmWWPI2pRBJAlxbl/pbmDvUZ6ghpI1AnJpqPbuFQdQ5M4I/3Ul5WDNA1QN1rSJhNusFwv27tsRvG3NJOAAFydjUrXCoEDPcVhdkGFJiJjYUqOUrHdRetmCo0tHBoIN5EIkH+okQPxp/2d0g6lnuMSACAIzn5qbquoa7fOqYWFAPEVy3Rz1bHJb6aALlx3j+xf8mqlS0IH3Qttliaus9LY8JzdayttEDTnzflvU3V9X0txLa22vMZOoImkegkGhztmnFRWQB0nS3CQuq220q0/lQt9n9TbUhL509iTt68Vul6rpbLl7isCB5cn8Kqt/ayvMIqgERHnMc4AqNyWjkoPZ5V3pLti4GvlgCMQuD2pbdT4XkbxFZsNBEH2r3Lt631ZW7aZZWQCwP4V5HU+HcvOHUC42IABmO4496sZctklHjpgJ1KPdCqX0PhojFd63StoW1AUKSe8jg9+9ROUEQukAH6TIoDcgESpJxqzToHLFMejlLavBYKCpjBHqKys/UW51hQu52n1j/NTXLyLbCAHUfqYn8hSkulCGWNU8ik4hUi7xmDqbCr28wH5c0m5bueJ5z5zwOaBuousp1Fo2gbVzUuDmYjbajoWymzbhtKuFYRz/mrbBsWgxuS57DMivJDH+kkR2o2a4MNOO1Bqxp8T17h8W0CrhfNsOKk666ttJTSWkAGBURe/cYKpO3eAKZbsFXBvMWYDMjFGqE5NrCFdPeUZIIZv6uKoW/aVRNyd/mnW1UEAfOKYyaokLB79q5yTZ0YtIBL9oqDg1qI9Pna3+QrVLiKpHrBiCCCBFIuXLniaUOPals4gdomhW4SRweM1aIykO8gZKnBaNqcDbtTBEscGKlsq93yWwzGd6zXYCqJIyWztUEn7HO2pT5xIwQOD2/OiUMtuGYgnJH+qR4oWdUx/dzXS7EhgwAiCYqFwVawi4JVowpOa83rrhLooUERPvWvdSEdjEudoM/NStqc6nzicUkuweSVqkcdhpTSIOxI7dzTGuqxGnPqKndiykSDGB6AUJdg31Ez2FaVZ57ploNsCL5QLvNF1d1LnS24YhWbAHPcmpbIR5LSYIJxj9ac9tVURPnaUBAzj9KmLNFdFP2SWNhihClWIMjeRjNefdex96JIZrYYzmC2fyFNs3vuvjI31MZEQR8GoHxcjBE4pJfphb/KPTeeoA+722a2o2UQorgS8qi0tqGP/AJSTQ9H1/wBzVUtpbchpltjVd37WfqLlu4LKB9WmUWJ+NqDtYGqZD90vav4kKd4Y8V1GsL/MvCMFSgpnW3luS112EnK7ge1RIiOHJnwxmIGqrtZI1TpDL9+1bYN0192eOQRUqtduszMGaTJOcUu8qDqjbt3Qyj+oCvUsut2x4QfTaBA1KIzH57VXUUFJydEKsultanGMCc1NcR0YkyAZ33FfW2fsy3ZRmZ7bOAXFtjJK8GB3qP7W8B+m8K41kNplfBSAp7GivIrwJ+PGT5zL4JzFCsqCSQY2g11fPeVLerOGgflVl77PCIGa8qnnVkfJrRyozUWyPVpwxPqKYCWPpPGZpT2LiqWXSR3XINCtwqIYwea55WCp0WWGtq+txrjOn/dVfePFYHqAbVo9gSPy+ak6RBfddQi3OWg59K9HqL9tellINuNyMmsZPJtG2hKsBAtaNA2cc0LXtJOoyOah6W4VbVHGRO9Mu9QjKNYIPOKvHJylg9Hp2DJqg6eRvVdq1aukFHIUZON68TpuqiFkgmBCiAa9GxeAKjIUtEKOazkmOEky02yTOsr6EbVqb95tL5WcgjfB/wBVqyt+jXB5yk4O4jnamI5AhVMcntSGQJp1GT6nNd1s2+JwBNelnnKUd5KoNI5G8UbOYVYJB49anIdCFRuciqD5IOrOxmiaRQufNqYSsQAPzqfqeoKtpUEgbg5NPu3JVuSJjNee4Z8qwqxM5ulgLxzqLMIY8xTVVmbyGcfSNoqUE/Q2w5roJSCpIxtTM0yl2B/ogk5xzRLbVgrORpJiZ5qa31N5SJgjkFaM3kcSCRPHA712Sppj20N/CVWKzJaP8cb137SvC09tFVWVM/3GpR1nhBwh1FhpICyKQgu3rp0Sx9OK5L2c5KqQ172q4f4YJOw4FCth3Y64BGTnisFdGKsp1Eie9MazcVf4gM8apqt+gVewytm0QrtqE78/PpXAxFweHqXBALAzFZLMoLjMPWMD8aC71FtJ0ed+MVNj0VWrYvkl9lMAHYe9D1HWhQ1nyHvCgCfipQ3UXpgnSJpi9G3h6iAz7RNT+lttfkSg1vqRRE4JH+6Z0qXLt+UyBkzgTVVrpnt2We4gwsjUMD/mqLam1ZW2UAdSSWHMxUc/RY+K3kXaDp1C4S0ACIDEkz+lRfaQ6nqXuMlhlQZM8D071QznXkE5mJrpvMAZaAdxHFFN3Zo4xeLEdH069PbS4Q2tgZBBBH/dPa/qlQN9zSS+sEESOKIfSSdxVfs6KrCHAa7RUE6SIYDf971B13TeGq3VtvO+qZAr0ekPiEjygkCCf6fmD+lbrrgs2hYZXuO5xpac+1RSadHTiqPN6XrPEI8a4qsp204AzTvtFg3S6pJUEACK8ptVm9ra2ROwanX7oeyFyhEEg0nHNmcZ4pgvAVZBwMUltJJCgknudqJtYEqZneK54ekTqzGaVhH2rKBAXmWz7VYtwspWYByIO377VF0zMw0grAyJGRVQAtW4VJJzvWctjh8KA1thMsfWtUwuIRPhH8TWqZHf0rADaQ+w4NdssoeWYsf7QKUW1KoLEAdzxVNoBU9I+aUmSOxiHBkRG20VLe6oI2AZOxob/UpbH8Iknn/VeeWkmRHtXRXYfJOsIe15mEEmZrC4qk7hdxnmla/MRgetAYnOR74rRIyspW4GGP2aF2NsFgYjB9KSLvhgCYG4ND53+kAIvJqpZLeB/wB5IEk6mOAK7a6e9e8xgKRxzS7QUNJbU3Yjer2u2lYslxRcIgyZBH7io3Wjkr2a10tqyA13LZxXLd3QxNoSx3MQBSLt3UJLGZ4wDR6GZSoGldwTiKP9KvhRevKlwM9wFpJOkbn996S32gS02rUnbUd6FbC41tJ9OabbVUHlAn9KmC/piWHUXzqcQBR2+mWZYGTneKdrYfSs1ySfqxXWXic8QAac6RxRLcZdjFLKneZz2rqmMkfEVMFp2Me8dENJM8mleI0hQQy+vB/1S3aSDBDVx0k6gw/3XYLbGliCQYBpNxpB7+9ZgCFOr8qFVBDcjgzXYODnSqxn0NGzF0IUEkjtSIziZNOV1DREEVGKNWYXXWBJ8uxGKAXLjsuqWKkkk/kPaj1ykSdQ3xvS2Ui55T6mpZZKwvtK8OqUXbsl7cEYENnY/v8AGo2VCoCzJMsI2ptxw2IIG5MUlThxB24mqsIEkm7RriBI0xJHaprk6YJJY7CKpdg+kAMDkHM0jClmGRtFIAuwSl4SGPevTu3ANJMnGAK8xbmm55BnvNUhjuefxqSLDAwXCwlQ0H0NauT/APGp9S1ausVHqWLYUC5c+oZ32qPqOrdndQZUkCj6vqiECjMjfvUYOr4qpewylWEMLCRqFA+NtjtSmYhsksvaj1al4jcRTMkaMRGe/etYtPfY+YKgxM7mk3NbEgsAOSTXbdq6VVkVgO9U68lBsrqhGPsaoXp4UalJIwGml2LZ1a3hicjNV6vMDz+lBtmkYrslPTkHIKwOaNOnWQxI+RM05ixkyCB+964EwAIA9qPJncUdRUXzKJMxrYTRySxMzjessyMz71tR2qWNJIwAzMEdq7ssgYpRMYrSVGGwKpw0n1BJ4FdVoG3waWskSR6iK1y6ttRqMntUKhk6jj8BRKuoHYcyBmKUvU2WJxtmaBr4W+WGxHxUFaCZTBjYd+aSHViMxx60bXNYKnE5MHalIFnygAzvVQZV0NMREADv3rQB5qAmT54gZmuLLt9UCuJg6CZyIHc8mhutqMiFIOJrlxQsQ0z6RApYOk6YkVSNjSSBLNqIxqO4rtp13O7ckzSDmQckcisFIgW9pkyIqMqY9mDGGH51GzBz5C4YYjbFO1DxQrZO4I/zRFUvNGpgVPp+FTRzyJfplVG0+ZpHJmDUt22UPPzXpuTOqTtgGoLsljrMn1qxdkkkLs2wz5zTbjuiDTz6VL4pWQpmdgapt3cagTx7VWRVpCfHHKZ+a1U5GNYX0natUs7j9OkAATigLaRjM7GsbuPNnFBrkYitEjNmJkevYUVshNUnyg7d/SgaQPWu6ItgjM0iWcEM8mJ/SvWVQqLgwBvXlWwZWBmvUTUYWMb0JjghojtiiMc7VjhRXAcEmKBoHICiOe1ccjihkSJwPStvkbd6hbOFs4+a4WBxFdgzjEb13RInirZDBAcsI9qwAHBXvNcMgQRijZFzquBeDyfii2LHQpmB+nA/CaWQhJLEkUd63gKylAMk8/8AFLa0xHlPl996thyydwJJ0wOAKENDAKPg1Q1sWyQJM0BGny7t27UkwOJk0iYwxolbxHB2GZoIgTBkjjihDidLT6GahVIe11R5TsOI3oGYs3kjTHNbVsHMHatpAXVExsOZrhWcmQwbA4g1tMIYlQcxTFwBIEnehuYUajJmRULQoLiCJI5GxpmQGRR5TyaR59gDjijF7SNpbvXOwppMa6yoDMMdqne6UMpBt84rp1HcRPc7VrgbwwDkjeoi8vQFy+l0Qz5mSBUt+8FbyQcb002fOWHbmp+otEEFiYNJVZm+Wyd2LEnk07p7nheZhNKPlMb+p4rJ5jxTZmrTKZuNkK0H1rUPm4ufnWo0Lkx7bfFKXce9atWiIxnA/fNOb+T81q1UiHdEB4u37mrxsfetWrKezXx6OtsKybVq1HobMRg/P6V0fSPitWrjgrInfPvXHw8DatWqM4K9np3nORUq5u54IitWqnMr6/8Am3v/AFX/APIpNr+Wp961ah0XsR1OBI3mu9P/AC55rVqa0B7FjNxZznmhA85961aqiPYok6mM5jemWiTfUEkiNq1aoQougC20Chs7oOIrVqjNWZzNsz/dU6AZx/UK1auiA5d+hjzFEuT/APUfrWrVS9k5wiEYOaDrNk9q1auWyS0eeckk75plsYrVqZj2Gv0itWrVxT//2Q==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428596" y="857232"/>
            <a:ext cx="3714776" cy="286232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th-TH" sz="3600" dirty="0" smtClean="0">
                <a:ln w="1841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0066"/>
                </a:solidFill>
                <a:effectLst/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u="sng" dirty="0" smtClean="0">
                <a:ln w="1841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0066"/>
                </a:solidFill>
                <a:effectLst/>
                <a:latin typeface="Angsana New" pitchFamily="18" charset="-34"/>
                <a:cs typeface="Angsana New" pitchFamily="18" charset="-34"/>
              </a:rPr>
              <a:t>ปรากฏเป็น</a:t>
            </a:r>
            <a:r>
              <a:rPr lang="th-TH" sz="3600" b="1" dirty="0" smtClean="0">
                <a:ln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  <a:solidFill>
                  <a:srgbClr val="FF0066"/>
                </a:solidFill>
                <a:latin typeface="Angsana New" pitchFamily="18" charset="-34"/>
                <a:cs typeface="Angsana New" pitchFamily="18" charset="-34"/>
              </a:rPr>
              <a:t>เทือกเขากลางสมุทร ( </a:t>
            </a:r>
            <a:r>
              <a:rPr lang="en-US" sz="3600" b="1" dirty="0" smtClean="0">
                <a:ln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  <a:solidFill>
                  <a:srgbClr val="FF0066"/>
                </a:solidFill>
                <a:latin typeface="Angsana New" pitchFamily="18" charset="-34"/>
                <a:cs typeface="Angsana New" pitchFamily="18" charset="-34"/>
              </a:rPr>
              <a:t>mid-ocean ridge )</a:t>
            </a:r>
            <a:r>
              <a:rPr lang="th-TH" sz="3600" b="1" dirty="0" smtClean="0">
                <a:ln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  <a:solidFill>
                  <a:srgbClr val="FF0066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dirty="0" smtClean="0">
                <a:ln w="1841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0066"/>
                </a:solidFill>
                <a:effectLst/>
                <a:latin typeface="Angsana New" pitchFamily="18" charset="-34"/>
                <a:cs typeface="Angsana New" pitchFamily="18" charset="-34"/>
              </a:rPr>
              <a:t>เช่น บริเวณกลางมหาสมุทรแอตแลนติก</a:t>
            </a:r>
            <a:endParaRPr lang="en-US" sz="3600" dirty="0" smtClean="0">
              <a:ln w="18415" cmpd="sng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</a:ln>
              <a:solidFill>
                <a:srgbClr val="FF0066"/>
              </a:solidFill>
              <a:effectLst/>
              <a:latin typeface="Angsana New" pitchFamily="18" charset="-34"/>
              <a:cs typeface="Angsana New" pitchFamily="18" charset="-34"/>
            </a:endParaRPr>
          </a:p>
          <a:p>
            <a:pPr algn="ctr"/>
            <a:r>
              <a:rPr lang="en-US" sz="3600" b="1" dirty="0" smtClean="0">
                <a:ln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  <a:solidFill>
                  <a:srgbClr val="FF0066"/>
                </a:solidFill>
                <a:latin typeface="Angsana New" pitchFamily="18" charset="-34"/>
                <a:cs typeface="Angsana New" pitchFamily="18" charset="-34"/>
              </a:rPr>
              <a:t> ( Mid-Atlantic Ridge ) </a:t>
            </a:r>
            <a:endParaRPr lang="th-TH" sz="3600" dirty="0"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  <a:solidFill>
                <a:srgbClr val="FF0066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28674" name="Picture 2" descr="http://www.mycheap-hotels.com/Maldives/maldives-hotels_bookin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714356"/>
            <a:ext cx="4177658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สี่เหลี่ยมผืนผ้า 11"/>
          <p:cNvSpPr/>
          <p:nvPr/>
        </p:nvSpPr>
        <p:spPr>
          <a:xfrm>
            <a:off x="4857752" y="2285992"/>
            <a:ext cx="3857652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submarine mountain range in the Indian Ocean</a:t>
            </a:r>
            <a:endParaRPr lang="th-TH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28676" name="Picture 4" descr="http://www.eoearth.org/files/120001_120100/120030/250px-Im0125a_l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32" y="3571876"/>
            <a:ext cx="2786082" cy="19279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7652" name="Picture 4" descr="http://lonelipop.exteen.com/images/divergent-boundary-oceanic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6" y="4500570"/>
            <a:ext cx="5133974" cy="1833562"/>
          </a:xfrm>
          <a:prstGeom prst="round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1857356" y="1142984"/>
            <a:ext cx="5857916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2. ขอบแผ่นธรณีภาคเคลื่อนที่เข้าหากัน</a:t>
            </a:r>
            <a:endParaRPr lang="th-TH" sz="4000" dirty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3214678" y="2285992"/>
            <a:ext cx="2786082" cy="5847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h-TH" sz="3200" b="1" dirty="0" smtClean="0">
                <a:ln w="11430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แบ่งเป็น 3 ลักษณะ คือ</a:t>
            </a:r>
            <a:endParaRPr lang="th-TH" sz="3200" b="1" dirty="0">
              <a:ln w="11430"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857224" y="3429000"/>
            <a:ext cx="7500990" cy="156966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514350" indent="-514350">
              <a:buFont typeface="Wingdings" pitchFamily="2" charset="2"/>
              <a:buChar char="§"/>
            </a:pPr>
            <a:r>
              <a:rPr lang="th-TH" sz="3200" b="1" dirty="0" smtClean="0">
                <a:ln>
                  <a:solidFill>
                    <a:srgbClr val="00FF00"/>
                  </a:solidFill>
                </a:ln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แผ่นธรณีภาคใต้มหาสมุทรชนกับแผ่นธรณีภาคใต้มหาสมุทร</a:t>
            </a:r>
          </a:p>
          <a:p>
            <a:pPr marL="514350" indent="-514350">
              <a:buFont typeface="Wingdings" pitchFamily="2" charset="2"/>
              <a:buChar char="§"/>
            </a:pPr>
            <a:r>
              <a:rPr lang="th-TH" sz="3200" b="1" dirty="0" smtClean="0">
                <a:ln>
                  <a:solidFill>
                    <a:srgbClr val="00FF00"/>
                  </a:solidFill>
                </a:ln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แผ่นธรณีภาคใต้มหาสมุทรชนกับแผ่นธรณีภาคภาคพื้นทวีป</a:t>
            </a:r>
          </a:p>
          <a:p>
            <a:pPr marL="514350" indent="-514350">
              <a:buFont typeface="Wingdings" pitchFamily="2" charset="2"/>
              <a:buChar char="§"/>
            </a:pPr>
            <a:r>
              <a:rPr lang="th-TH" sz="3200" b="1" dirty="0" smtClean="0">
                <a:ln>
                  <a:solidFill>
                    <a:srgbClr val="00FF00"/>
                  </a:solidFill>
                </a:ln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แผ่นทวีปชนกับแผ่นทวีป  </a:t>
            </a:r>
            <a:endParaRPr lang="th-TH" sz="3200" b="1" dirty="0">
              <a:ln>
                <a:solidFill>
                  <a:srgbClr val="00FF00"/>
                </a:solidFill>
              </a:ln>
              <a:solidFill>
                <a:srgbClr val="00FF00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714348" y="285728"/>
            <a:ext cx="72152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2.1</a:t>
            </a:r>
            <a:r>
              <a:rPr lang="th-TH" sz="3200" dirty="0" smtClean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200" u="sng" dirty="0" smtClean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แผ่นธรณีภาคใต้มหาสมุทรชนกับแผ่นธรณีภาคใต้มหาสมุทร</a:t>
            </a:r>
            <a:endParaRPr lang="th-TH" sz="3200" dirty="0">
              <a:ln w="18415" cmpd="sng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</a:ln>
              <a:solidFill>
                <a:srgbClr val="00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6626" name="AutoShape 2" descr="data:image/jpeg;base64,/9j/4AAQSkZJRgABAQAAAQABAAD/2wCEAAkGBhQSEBQUEhQVFRUWFhQXFRgUFxUVFxcVFhYVFhUWGRcXHCYfGRojGRUUHy8gIycpLCwsFx4xNjAqNSYrLCkBCQoKDgwOGg8PGiwkHyQsLCwsLy4sLSotKi0sKiwtLDYqLCwsLC8qLC8tKSwsLCoqKSwsLCwsLCwsLCwpLSosKf/AABEIAKABOwMBIgACEQEDEQH/xAAbAAABBQEBAAAAAAAAAAAAAAAAAgMEBQYBB//EAEwQAAIBAgMEBQUOAgoBAwUAAAECAwARBBIhBTFBUQYTImFxFjJSkpMHFCNCU2JygZGhsdHS4jOyFUNUgqLBwtPh8HMkY7M0RHSDo//EABoBAAIDAQEAAAAAAAAAAAAAAAADAgQFAQb/xAA1EQABAwIDBAkEAgEFAAAAAAABAAIDBBESITEFQZHRExRRUmGBobHwIjJCccHhUxUjM0Px/9oADAMBAAIRAxEAPwD3GiiihCKKKKEIooooQiiiihCKKKKEIoorl6ELtFcvRehCi7UmdIXaLq84Fx1zFIwBqSzKCQALmsvsrpa94UYBlMcTMRnZz1izPZTc5mHVjsgG41vuFbJgCLHUUyMFHmDZEzKLKcq3A5A2uBQheebR2uMRiMI8up60ZBFK5iOXFCJHC7j5yEsQeXZ31df0/iZIyhSANIUC2aWypJO0DEkWJbKAwtl3kaWBOqXCILWRRa9rKNLnMfvAPjSupXkPsHDUfeTQhYLZXS73qsUUhurDDhWkkkkc3mOHlJ00VSqkfS11NdwnukOzXdYUiEuGTMzOCVnaQHLa4uvVm97Ws1wLa6rD4hGxUsNo7JHC1gFuMzynUcuypGm8341Ml2fGylcqi4OoCgjfqNNCMxP10IWXXppMXW0UZjKYeTNnY9maUw5d3nZtQd1lPMVc9G9qyTdcJeqzRSmM9SWZbhVJGZtSRmsdBYgipezdmiOFI2IkKKq5mUXbJ5pIGl91OrMisVAsb3aw4nibcd2tFlwkDVSaK5ei9C6u0Vy9F6ELtFcvRehC7RXL0XoQu0Vy9dvQhFFRMVtaGI2kljQ77O6KbeDEUz5R4b+0Q+1j/VQhWNFV3lHhv7RD7WP9VHlHhv7RD7WP9VCFY0VXeUeG/tEPtY/1U9DteF1LLLGwWwJDoQL7rkHShCl0VXzbfw6P1bTIHsGy5gWs3mmw4GrChCKKKKEIooooQiiiihCKKKKEIrjMALnQDfflVftrb8OFTNK2p0VV7TueSrx8dw4kV5ntvpPiMcxjAAQaGIH4Ne+Zx57f+2NOY+NTooXSaadqqVFXHBkcz2b/AOh4lX/Sn3SAqsmEIJ1UTEZlLW0ESf1rX4+b9KsxH0txlhd8Xewv2V3214c6fwexApzMc72sWPAeio3KvcPrJqcuAHKtOOCJgzF/2vPzVVTK64cR+jb/AN8+AVZ5V4v08X6q/lXfKrF+ni/VX8qtlwA5UtcB3VLDF3RwSwan/I7iVTeVOL9PF+ov5V3ypxfp4v1B+VWhgI/q2/wfqqI6RsbEPrwz2H2ZrVEiLujgmAVJ/wCx3E81G8qcX6eM9QfppibptiVIUy4rMfNXKoJP2aeJ0HE13aeLiRhDHEpmYDLcRlVzGys5B8TbebfXUnZXQ7qxcyHMdSVFib7yddTeuWj7o4I/3726R3EqHg9r44M0rdcJHCglWwwOVb5VLb2tmOp56ACpnlFjvSxHr4f86uYdnFd7FvEC/wBu80jGYZwvwaqx+ccotXLRAXw+g5KTjUa4zxPNTui/SaVlKThwy3fPI8ZzKSLjsHTLv8KpNr9KsW08hi65UzWUK8AFhoDqb62v9dMTQy75IibegQbd9gb/AF1IwuFmJu2UKeBHa+7d4GqcUrHSlpjPmBZMfLOYwA71N1C8psd6WI9fD/nXPKfG+liPXw/51cHCU22ErRwRd0cByVUvqR+Z4nmqrypxvpYj14K55VY308R68FWTYWmmwtSEUXYOA5JRmqh+Z4nmoXlXjfTxHrwVzytxnp4j14KkthqZeCpCCI7hwHJJdV1Q/I8Xc035XYz08R68FHldjPTxHrwVxoqaZKn1aLsHAckk7QqR+R4u5p9elmNJsHxHrwVaCfESLaWaYg/FzlR9eS1/ttUfZGzs3bP1VeDDV5PatW3GYYcgNTaxvyXodntnezpJXHPQXOnFVCYFV3Aa7+JPiTqa6Ye4fYKsnhpl468+b71fLFAMfcPsFIKf9sKlOtQ8XiAilm3DlqSdwAHEkkADiSK4lFqYxWIK2CgM7GyLoLniSeCgak8B3kVqegOzlQ4hWs5Iw7OzAdpvhdbcBoABwAFZ/ZeBIJkkHwjC1t/Vpe4jB58WPE9wFarod/Gn+hB/NLU6GfFVBjdLHzy9l6BlB1emL3/cbeXhzWe6/K+GsUu2Fg0aXExKMrgWPVWW5DMR53mm4AN69KhxSuuZTca8+BIO/vFeaS4wj3vnmVIFw+Gzg4qSLts65LRRLm1vrc2Itusa9QFenVRdooooQiiiihCKKKhbV2xFhkzzOFG4DezH0VUase4UarhIAuVNrGdJvdDSIMmHKuy6PK38KM7rC38R76WGl95voc10i6YzYtjFGGVD/VKQHZT8aZxoifNB9fdUB9lmGF53yO8SFlDXSJLDco4csx13DTdV6Omt9UnDny9ljz7QLzgp+PLmcv2kxYObEuZJWcBvOZtJZBy/9pPmgA/RrRYPZixqFVQoG4AWFUT9KHVFaGKOUPnWOzklnWCGe2mlgry3PDJwq2x+3pIVLFIiGRJIu03mvLHEufNYX+EU6FQNQTxpxmboFXjpHau1Ks0wtPLhaoNmdMmcxK6RK8scDonWNn+FxKwMpVgLEK2bS+48KkQdJsQYnYwwIVSV/hJWC2gl6qY5rWsT5t7XsbkXFKMwVptKrTEQqLXfJ6uvrA1HeRQf4rH6IhP4irzBSl4Y5MpOdEayfOUN8YjTWm5IG0ypPqdc0jgD1XNQMqaIAqiJwxsryE9ywflULae0gGWFFDTuDYzCMKqjezleAuBYakkbt9Jbbkk7smHZQgJXrXxE2VraFl13XBAJGtr6C17PYPR14szLPBLIxBdiGc21sou5KqNbd5J3mu47C5UOjxmzdO3l8/qLsTo8kV7yhnY3YpIAWc7zYaDwG6wHCrpNn2N8zn6TXH2WqwZAiF5MihQSxAIAA4661lNo9L4ZlkiWORlZSoYEJe/EA6gXt+VJkqGsF3FD2sjyUja+1ViXsGJ3B1UyAEeAG891Z3HdJ5illVUPNbk2+vdUfB7GC2LNc8hoL064UuEJC3v2jcgaE2soJ7tAeFYz9oySPwxqqWuIuclodhQs8KSGZpCRqLJYHiugvceNWLQVnOiODUyLIs3ZcZlRVmXPofPzoALct/hU+TpXbESQGBsydbqXQAlU6yLtWsvWIHIzEWyG/dtwSnAMQt6p0cLsOYVg0FNNBUDC9Jg3aykq8YlQZkGUDCxzlAfjHVtSd9+FcXpA5Qu2HKheqMg61CVWVY2S3Z7TWk1XS2U6nS9gShDoCpbQUy0FRsRt91TOcM4UPkYtJEAAXKBxlLFlzWGg58qrds4xpomDK8WVMZnXNqJMM0YU5ktcak2vY31vU+lSDT3Vq8NMvDVRNtcHF9WrvFHDmR9QUeyCUXLjQZQbPmJsdQL3q4wGJ62JXylCc11JBsVZkIuNDqppzJLqrLT2Fyo0kNcw2BLuFAvepywFmyj7eVX2zdmLGL72O8/lWTtLaIDDDEfq3kbvPt/tTo9n9I/G4Ze65hcAEUADdVTtbpAkEvVNHITkEmZQMuQMFc3v8Qstxv7QAvWkaq7HbOjkJLrclDGdSOwWVyND6SKfqrzVxe7s16TAGiwWXwOPmilZcUXcs8CKBHGgjEjSoGORzoWW1icwsN9TNm4kyQq7byX3aebI6j7gKlY3ZMTO7kMGdo2Zld1JaLWMgqRax1sONRxGsaBE0UXtcknUkm5JuTck3POoyOaRlqkPITcz1AwEPXOJW8xf4I5n5U/VovcSeItx198OU/qlPwp9Jt/VDu3Fu6y8Ta3ArLqpsIwN13rX2VQ3PTyD9c+S7Vh0JxqvisSqm+RIQx4Zs8lwDxI3HvNuBrMbd2oUHVxm0jC5Pyabs/0jqFHO53Crf3LYwsk4GgEcNvXk+3xrQ2NSOxdO7y8Vc2jUC3RDzTWKiBghXqoszQYch3xIQErvzQF1zMFJCtY6kbrV6YK8rmsDB1jwLE+Gw6sGeMSyNmFlVRC8hFr8dLAgi1anC4XaaKVvAwzyFS08t8rOzID/AOnO5SBv4V6dYyv8ftqGA2mlSO4v2yF0G/U1LjkDAFSCCAQRuIO41kul0zLiYckZdmjkQlcM+IYIxGa4zqmQgWOpOu6xrU4T+Gn0V+Lk4D4vxfDhQhPUVG2htKOCMySuEQcTz4ADeSeAGprzfpJ07kn+DizxRtcBV/jy89x+DXwN+bLupscTpDkq1RVRwC7znuG8/OC0/SPp2kBaOECSVbhiTaOPTXOw3keiNeZXfWA+GxknWM7G+nWsNcvowpuVO+1uNmOtPbO6P5rGULYWyxL5i23ZvTb/AAjgONafDYWtFkbItNe35p7rDkllqj9WTezd59vt+9VC2XsZY1sotrcneSeJYnUnvNXKYBSpVgCCLEEAgjkQd4p+GCpsUVKfJdW4YAFFh2Yg3Io1Y6Ko1YWY7t5Gh51JOzUYWZFIsBYqpFgQQLEbrgG3cKlxx0+kdVnOV9saodp7EzmMxoVaOWGTMiw9pUcsYzmINiGfdaxa/O8x4lCm+HJFiCAsTXDG7CwY3BOpH11bqtVG2MbHh0z4iWTq1teyaXJyqLxqCSSRYDfSiU8NA1UfHbUiSMvJHMiINTZkAGnosO4VnJkxOObLDHNBAdGLyvndOVrWTNuPaJtyO5y/v6QdbmTDqwMUWeMnNwlku5u3JdQved2xwOCSEAI7W5dmx+69T+0Z6pN8Zy09/wCvf3Nk4Dq4wuQJlAACkWsBwA3DuqWQKV75XmKg4xrsCpvz7qjmTmmGzRklzxMSRlBUixvYgg7wRxqlxvQiBlJjXqnsbZCct7aXU6WvytWh98LzFJOJXnUXMDxZwUHMY7VYTo50UklBfE54wDYJuZrbySdy30031dYvoTh3IIDoQQew5A0N+N+XCr5sSvMU2cSvOoR0zGCwalCGMNsc1xhVfidjwvmzRqc5u1xvPVmK55/Bkr4GprYleYptsSvOrQBUiQsxsHoiI42XERwMVkZozGgUZTGIsxUABWK5gRrv31bvs2OzDItmyZhzyBQl/AKo+oVLbErzplsSvOphqU5w7Vm9r9GOyq4VIEUyiSVWQWYg3V72JzKbkDccxGlSzsCAM7CIXk6wPcsbiQ3cak2zWF7cqs3xC86YfELzpgakOf4qCNlRLbLGotYDTlH1Q/wdnwpqDCJEqxxqFVdFVeAuTp9ZNIn20G0gDTNexMYuo8ZDZL91zSYcPijqI40+nIzH6wi/6qzqvabKc4WWJ9k2OhlmzsbfO1WWzMLl1fTuqe2OHCqE4HF8TD9k350n+jMTxkiHhHIfxevMGYfAeS1WUszRZrfUc1cSbQqNLj6rTsnEfLJ7E/5y02djzcZ/siT/ADY0s1DO30PJd6nUnd6hSZcXVTi52d+qjNmIuzfJpuzfSOoUc7ncDUifZDhWPXvoCfMhG4E8UNGx8MFiU72cK7sbXZmUEk24cANwAAqvJUtDbtzKdT7LkdIOmth91Jw2GWNAqiwAsOPiSeJJuSeJJqPtXaQhS9szE2Rd2ZuXcBvJ4AGpGJxKxozubKouT3f5+FZSWdpXMjixOiL6Cb8v0joWPOw3AUugozVSXd9o18Vt1dQIGWGu5IRTcsxzOxuzbrnw4ACwA4ACtr7mP8bEf+OH+eSsbWm9y7ENJNiurIAEcOVmGYG0kuY5QRccAb8L17JgDbALzgDnXdxVqrI2Gw6MZyywwOiKjZGNx5kqxsVfTgRbuF6s8L02OUiWFwweRTZJrEK7KpF04qAeO/SmJuisq2QDr4wkIAOJlw4vEOKIrA3IB3+N7VqMK8hQGRFVuIVywGunayi+luFOXFj/AHQsSM6R50QvE+VjBLOwa9gB1ZsumYgkHzTvsRV3siPD4dgvWfDzLGzB3dmPZyiyyEsq9hrA8jxvUPpZhkklRZWw8a9W3amUOWJaxTL1iaWvzvdt2t7DZigYpwCCBhsJbKLLbPi9QL6DuoQvOsb12JfrpZoySWyBgwEa3IAVQ4A03neeJqPhNnGK5E+HzHzma5Y25nPuHIWA5VQtsAuzHMNXk4H02p2Poix+OPV/5pwqy0WAVF1DE9xc45nwWkXFOP8A7vDD7f8AcpxdoP8A2zC/f/uVnl6Esf6wer/zSx0Fb5Ueof1VE1jlMUEe4rRptKThjcL/AIv9ypEeNmO7GYY+t/uVlD0Fb5UeofzpDdBm+UX1T+dc62VLqTBvK3CnFsLe+IGB39hz+ElJGzsR6eH9i/66wjdDpBudfsYfhSHw2MhByySW+Y7H7qOsX3I6rbR3utftHDTRIztNFfgoWQFiTZVA6zS5IHIeAqB5OyuyvJjYmcXIUG6ISLHKpY30uMx1NzuvasKTdu2T3k9o/Xc1a4PYayC6Sqf7liPEXpfWXg3DVJ1KMNnOW7g2XiQNMREf/wBbf6WFOPhcUNTiIh4pIPxesdF0afhNbwDD/VTvkrId8oPiCf8AVU+uO7ErqTO9781Y7T6QTRGyzxSHjkV7L/eLkE91VKR4jEP1gdy63IbNbLbgtt3gKfHROT5QeqfzqXhNnSwoyq4OcgA5fNJO/frpVGqqJXN+nVaVFTQsdZyd2PtfETMY2mjSQcHVrtzIIYC/MWq3OCxfy8fqSfrrMv0Vfi6ncfNPHXnS/wCg5rW6425Xk/VVyKtdhF81QmoWYzhy4rQnBYr5eP1JP10k4PFfLx+pJ+us0ejUnyv3N+qk+Tcnyv3N+qmddd2JPUGdvvzWlOCxPy0fqSfrpBwWJ+Wj9ST9dZzybk+V+5v1Uk9G5PlvuP6q7153d9QudQj7ffmtE2DxPy0fqyfrpJweI+Vj9WT9dZ09G5Plj9h/VSD0XfjL9x/Ojrz+76rn+nxdvoeaucUZ1dY1kR5XBKoA40GhZmL2VQeOp5A1oNmdEMwzYp+tIF8moiBHJPj+L38BWCbokTvkHqnfzGtX+yNpYrCixf3xH6LaSAfNdjZvB/WrPq56ibL8d4BzPnv/AFl5q9S01LCb2+rtO7y3ftapNrKUAijZDkwUiFwuVo8RMiFVAO9QSDusd1VuwOkWQzGWV8QWkgSNSscQUy9aFC9ohQ2Tce43IJIXsHEYBjGqAo0YQLEzzIwCSGVQY2ezASEsNCO+1qvYdgYQCyR5NQ11eVWBBkYEMGDCxml3H45G6kRvp7YbW/equubKc73USXbsc94hHOiyKiiUFUs02HOIQAq2YHKNTwNuBvUTZ/SGONcNC4dnkhhYsWBu8kRkt2jr5rcdBbTKCRoItmYdAoWMDKUK6toY4+pTeeEfZ/51qBF0YwiFSsKgoFVe05sFz5bXbh1ji/JrbqHmGyGiS6qm6XplRjh5h1jQqoshIM6F4L2bTNbL3HfprVZNtWbrVn+EMDJIUhVIrsywliubPmJBVzmNgSLW3E6v+jYVKkIBlMRXVtDCpSLj8VSR9et6gz7HgOTsfw1kRO0wyrILOBY8Rx3jhas+V0I3K2xsh1Kq0xxl6/0QkTJpYgSQlzfnvpGzv4Mf/jT+UVKOzo4Y3EYIuut2djZEyqLuxNgoAArLY7aOaJIEOnVx9cRyKL8GDzI38lPztMgQGokwR+HllmVeEvQsxPSNpbQ699P4SHs/PcfH+iNQvPVvRpquAVGx2KKgKvnt5vEAcXPcPvNhXrIYmQRhjdAsFzn1EvaTomcdPmJjXd/WEcAfiA8yN/IeIrc+5JYTzgafBRWHcJJf+KwcMQUWHiSd5J1JPeTW49yf/wCrn/8AAn/ytSo5C+Ydma9HUUTaWgc3ebXPmPRep0UUVpLy6wvuhCNXSWSTq+rjdgUlgglFjvR3jaTjaykA3sd5rQbLe+Jc664XBntWJ1fF7yul/DSsb0mmnCywzyBZSuIMcjLF2oOsAVFyQuxJFgV7J7Q3kitlsof+pf8A/Fwf8+L7h+A8BQheX4ZwN/GR1Gh3l2sNPA1bwLWQl2S8mJR/6sN2u0QSA82Yaajeh0OtvC0iTZEtj1YVDnmCDO2URPBkvYcS4DW4E350ghRatmgpyslBhZSzLIhCyOruRKCATh2jkCi+bV208L1V47BYn3uwkKKqiJiwckrkw5jYm4OYhlRtBvJtzqGFNxL0H6jR9VYiDYTtJdmJiZI17LkPkMBzDNe9s+Sw7700uyMR1SCxuDJoZFJBMcSo2YnSzK501GnM0YV3Et0Vqh2dihiMRI0ckhjQIMjR5VJOcZkY62010GoGttKjHBzdezkAq00ZNnKgx9XNGzBbnKQsidniVuLaWhps3FdWI2CMg6jQPmYrG0gKnOcpJVlJJ08SL10BcvdTsZsxJ5ZIzEyMgU57p2g17EAG5Gjbx8U7qzmN2ZLh2za2G51v9/L66vJ9lzsgWym8WFVyXBOaJ26xTcHMMrE3O+3fXMP0ef4NpLF1GGUnMT2UDiawJ43XTiAOV66EXsmNl9JAbLLofS4Hx5fhWkhxFZbavRu12j+tfy/KoWzdsvCcrXKjSx3r4X/Cu2uo23tXoUcwoxDHKSgzMAcqk5QzcAWsbDvtVZhcWGRXUhla9rcDyI4NxtUpMT/3dVZ31afLHT0TmOtql4GaUhetiVNBmtIGs1hcWyjS9+NZ1dp4rKt4sTmEmGvaNe0ozLONeBsTw+LuvWk66wFze4vblqwoOJFdjdi0GX9kfwuyWG9UmGGJOR2aUaYe65FHntJ1xIK3zBch13G3hTGz2xMkDF+vjdIQQGRVLy/DEfFObTqrgW10Nq0PvsV0YoU26XklMAFuxA01J0Aqrbb0GfLm01u3xRbhfj9VWTyBhYgEHeCLiq09H4C+bLprdbnKfq3j6jS3YtyuU3VM+nxeFrfPmaW22IPlF+/8qliIEXG41G/oLD/Jr9r/AJ1OQAAAbgLDwFdaXb1CoFNYdDi8cVvSyZMNJMVSCaSandU7BQcTgVcWdQw5MAfsvupmLDPH/Clmj7g5ZfVkDD7LVYmkEVxzWuycLrgu37TZMrtPFrumVvpxD8UZaWNv4vj1B/uyDx+Ma4VpBWlGmhP4+6n08o/JON0gxPKH/wDpTTbYxR4wj+7I3+sVxlpBFR6lB3fU80dbm73sm8Ti8QVa8yjQ+bEvI8WZqo8BEFiQD0V7ySQCSTxJNXk/mN9FvwNUmHcCJSdAEUkngAovT44I4vsaAoGV8n3m6VicQEUsfAAbyTuA7zVfEhuWbVm323AcFHcPv1PGgOZGzncP4YPAHex+cfuGnE07VSeXEcI0Xrtk7P6FvTSD6jp4Dmfm9Fbb3Jo298zsAcoiRSeAYuWAvztc28OdYzD4dpHWOMZndgqLzY7teA3kngATwr3Do1sFMHh1iXU+c7cXc+cx/ADgABwqdJGS7H2I21UtbF0O93oAVa0UUVpryKxHTHaqRYtVkxMsKth3IWJlRswfSTM7BbKM2nE5d+6rrBzEYgOEkeOWDDBZAARdWxDEvqCDaRDu41W9McU5OXDsUkKMOtV8KgFnUmMvKc6k2+KLcTurU4VbRoN/ZXXQ8B6On2aUIXi8M1r/AEpP52p8Yg1Ci4/Tk/napUYrBkrZA4gAL08exqfAHEuzF9RyTwkaulGIsbWOh8DvpSLT6LSTXS+C6dlUw7eKZSFgABYACw8BoOFL6p+77alIlPKlAr5fBJdsyDdfiq45xvU/Vr+FCYqrZY6JMErecAe/j9tOZtDvt4KnJs0D/jdx+fwq9Z6rtpwSh+tiYkgWK93cOI7t9WWJ2Sy6pdhy4/8ANRY560GuZM27SqcUslHJdzR2WIuCEzhNtxygBuy5Nrd/ceVR9q7FWTXc3Aj/AD5ijGbGEjlw+VjruFrjw1q1S+UZrE21tuvzqTC4ZOTaxtMQ2SnOuo7p8DbMLGYfEy4SUEaG4NjqrW/74itfgtpxzxMY7h84Yod6ggg25r30xjcArizC4/7qKzGJwUmGcOhIsdGG8dx/DkahLAH/AFNyI9bdqrxSj7XfP0tvDgyfOPLdT4w4G4VV7C6TrNlR+zJlt81ze4I5HW1u6r627vtWLPJNiwyZeC3KeOFrQ5g896imOkmOpZSklKrK7iUMwikmLvNTDHSClObPI3RxSnQQv+5oUWzCudaRwqSUpBSrDa6Qa2KrP2bC77bj54pn3xSuuoaOm2iFWWbQafuCqP2VIPscD+8uaWZK5npooedJN6tsqYnaO/hUZKKoZqw+Wfsni1JJprPRnp4IOhVQtcMiEomksaSZKbbEAd9cdIxupCmynmkyYwnyXZ/Mb6LfgayYl6xVUeYoXN89gB2foqd/M6cDWgxeLOVraaH8DVDhFAjQDQZV3eAqrJVBwIYvQ7N2Q5jw+f8AYHNPUUVedD+jZxmICkfApZpjzHxY/Fra/NB5iqzGF7sIXo6idsEZkdoFrfcy6MZV99yjtOLQg/FjO9/F9LfNA5mt/XFUAADQDdau1tsYGNwheAnmdNIZH6lFFFFSSVhfdGjAFybL1bsVMeEZSVYOGJmdW3qAdGBGhB3VtMI140PNVOlhwHLSifBRuQXRGI3FlBI8LinaELw2Hj9OT+dqlx1Eh4/Tk/nancYVEL5r5cjXyrmNrEaLrc91eUkF3keK9802iafAeymw4hTazLre3aGtt9takrKtr5ltprcW13a99ZrYGy1bDJdRcS5iWjykoklyACLgEZu7tHhXV6JuYyjNC62hCqykBTE7EWIBPmNlv3ndxDGwEguVB0shAIbqFqkxCemvM9pd3PfupjZm2BKXvG8aqFYNLZQwYsLjX5t9edVMvRckOF6ntQRoboe3KrIxd7bx2Laa60pei8udwXhMTyRsydWbhUmeUBTz7ZH191z0Mjtqq7nyX0WojlUkAMtyLgXGo5jmO+noXVhdSGHMEEfaKo36NqUC9gHrJWLKtjkkEyhQQNLCUd2hqX0e2McMhUtmuIrniWSJUcnxYEjusOFQLW2uCo4n3zCtgtQ8dskSajstz4Hx/OpwNKvXGSOYcTSoSMbIMLgslIrI2VhY/wDdRTqS1oMZg1kWzfUeI8KzmLwjRNY7uB4H/mtunqmzZHI/NFh1FM6HMZj5qjFYxUALG1zakOoYcCCPEEUiWNXXKwuP+7qqZC+GPZIZGvYHn4U9ziw3OisUtLHVswMdaTsOjh4Hcf2o20tilTnjvYa2G8d4q22J0wJyRznzTo/pb7Bu+53/AG86dw2IDoG+3x41W7U2MGuyaNxHA/ka5LCydv1eSSyV9NIWu1BsVu4ZAw0N91/GwP8AnXStYHYXSRoGCSXKBtea8PrHd3VvUmVlDKQQRcEbiKwp4HQmxW7FM2QXauFaSVpwmkXqungpsrTbLTxNNsaFMJoim2WnSaQxoTQmWFIIpwmkE0JgTLimmFPMaaY11OamWFNOKeY0y5qQTmqNiPNb6J/A1U4bzE+iv4CrbEea30T+BqpwvmJ9FfwFWotCmD7vJSIIGd1RFLO7BVUcWO4dw4k8ACeFe39F9gLg8MsQOZvOkb03PnHw4AcABWU9zHozZffcg1YEQA8Izvktzfh80fONeg1t00WBtzqV4/atb08mBv2t9T80RRRRVpY6KKKKEIooooQvCozv+nJ/O1SUkq3Puf4wFrJERmcg9bbQsSPicjQOgeN9CL237K89JSSlxIavaR7QpQxoL9w7VXpPT64ipY6C430Ivbfsro6D430IvbfspXUpu6uGtpT+Y9eSZXFU6uKpY6E470Ivbfsro6F470Ivbfso6lN3Us1dKfzHryQuLpxcZSB0Nx3oRe2/ZXfI/HehF7b9lc6lP3Us1FL3x68k6MZSvflM+SGO9CL237KPJHHehF7b9lHUp+6o9PS98evJP+/RTc0yupDag0nyRx3oRe2/ZXPJHHehF7b9ldFHODcNXDNSkWLx68lUYiDIdNV4H86adQw1APiAau26H44/1cXtv2UgdCMZ8nH7b9lbEBlc20jc/dYFVFHG7FA+49QqSKBVvlFr8t32UpjV15EYz5OP237KPIjGfJx+2/ZVkNtoqTy95xOzPisttDZolHJhuP8AkeYqHsrbMmEfI4JS+q8vnL/3Wtr5EYz5OP237Kj4z3O8VItmjj7j12o/wVB8QeMLhkmwyviNwlw7SV1DKbg7jXTi6pcB0OxsOK97jqi5j60r1jWyBsl83V2DX4X51feReO9CL237KxZaCVrvpFwvTQVtO9t3mxTJxVJOKp/yKx3oRe2/ZR5E470IvbfspfUpu6rHW6Xvj15KKcTSsNNduZsSBzIGmnHwp/yIxvoRe2/ZR5EY70IvbfsqTKSZrgcKH1VK5pGMeqRJPdWvqANDe+txYd19dKQRoOzra4Guu7frqdSdKkS9Dse3nLGfGcn/AEU35C430Ivbfsp7oJSb4L8EiOana23SAfq/9KHKyi9tbORv3jhSSl2kAF7XsB3OB+FTfITG+hF7b9lc8g8b6EXtv2Uvq0vc9lYFXTDSX3UYwiydnflvoRqd4zZrd26knDJe72UEADzl7TE65dSCAL77VL8gsb6EXtv2UeQON9CL237KZ0En+P2Ueswf5vQrO4pSAwO8BgfEA070H6Oe/ZURv4SIjTHmtuzH4uQR9EN3Vdv7n2NIIyRagj+Nz/uVvuiXRxcFhUhBzNYGR/TkIAJ8NAAOAAp9LSuBu8WSq/abOjwwuuTlfsVuiAAACwAsANAANwFKoorWXlkUUUUIRRRRQhFFFFCEUUUUIRRRRQhFFFFCEUUUUIRRRRQhFFFFCEUUUUIUfEbQjjNnkRT2fOYDz2yrv5sCB31R4/pYyzRRxwFg8xjZ2eNAAsnVsVBbM542A3DnpTu3OjbTvI6ugDwrHlkjzgOkpkSS4YG4zNpzsb6VExfQ6SUxM8wVlZ3YIrBWLYiOa3nXy2QqQb3vfS1CFdvt3DhWYzRgIcrEuvZYkgKdd9wRbuqHFt0++JQ7RCBYo5UcE6rISouxNt6Hde+YVX4PoWyvmeUMBLG6jK5NklllsSzmxvIBZbAZdBrSJOhD5MqzgDqo4z8He5jxBnVrhgQLMy2B43vpQhWwxcPvpX6+PNJCFRMy3YZ2YONdQdRu4GpY23BZT10VmtlOde1csBbXW5R/VPKqXDdC8iKvWZmXqe2y3ciLEPiNTfUnPb6r1Eh6AN1To84NymRkjEbR5cRJOctjYH4VlBAFgaELSR7bgYgLNGSVzgB11S182/dYE37jXIdvYdvNniO/QOt9FzHS99F18KrJuh6+90gjbq1RpchAvlR45o1Ua37IkFrn4tUG0OhD4bDF45cxjM0zKsCuzmTDpC6rmcELZXa2a+o9EUIWzO3MPqOui0zX7a6ZAGe+vBSCeQNSMJjUlXNG6up3FSCPtHiKoMJ0Rj6wTKR2pI5GBXzlXDNDlIva5LlieNgOF6tdg7LOHgWNmDkNIxKrkXtuz2VbnKBmsB3UIVhRRRQhFFFFCEUUUUIRRRRQhFFFFCEUUUUIRRRRQhf/2Q==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26628" name="Picture 4" descr="http://mitpothong.files.wordpress.com/2012/06/sea_sea_convergen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285860"/>
            <a:ext cx="3993106" cy="2031580"/>
          </a:xfrm>
          <a:prstGeom prst="rect">
            <a:avLst/>
          </a:prstGeom>
          <a:noFill/>
        </p:spPr>
      </p:pic>
      <p:pic>
        <p:nvPicPr>
          <p:cNvPr id="26630" name="Picture 6" descr="http://www.atom.rmutphysics.com/charud/oldnews/0/286/4/video2/convergent-boundary-oceanic-oceanic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3857628"/>
            <a:ext cx="3914723" cy="2508564"/>
          </a:xfrm>
          <a:prstGeom prst="round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สี่เหลี่ยมผืนผ้า 7"/>
          <p:cNvSpPr/>
          <p:nvPr/>
        </p:nvSpPr>
        <p:spPr>
          <a:xfrm>
            <a:off x="285720" y="1000108"/>
            <a:ext cx="457203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h-TH" sz="32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แผ่นธรณีภาคแผ่นหนึ่งจะมุดลงใต้อีกแผ่นหนึ่ง แผ่นเปลือกโลกที่มีอายุมากกว่าจะมุดใต้แผ่นเปลือกโลกที่มีอายุน้อยกว่าเนื่องจากมีความหนาแน่นมากกว่า</a:t>
            </a:r>
          </a:p>
          <a:p>
            <a:pPr>
              <a:buFont typeface="Arial" pitchFamily="34" charset="0"/>
              <a:buChar char="•"/>
            </a:pPr>
            <a:r>
              <a:rPr lang="th-TH" sz="32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200" dirty="0" smtClean="0">
                <a:ln w="18415" cmpd="sng">
                  <a:solidFill>
                    <a:srgbClr val="00FF00"/>
                  </a:solidFill>
                  <a:prstDash val="solid"/>
                </a:ln>
                <a:solidFill>
                  <a:srgbClr val="00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ปลายของแผ่นที่มุดลงจะหลอมตัวกลายเป็นแมกมาและปะทุขึ้นมาบนแผ่นธรณีภาคใต้มหาสมุทร </a:t>
            </a:r>
            <a:r>
              <a:rPr lang="th-TH" sz="3200" b="1" u="sng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gsana New" pitchFamily="18" charset="-34"/>
                <a:cs typeface="Angsana New" pitchFamily="18" charset="-34"/>
              </a:rPr>
              <a:t>เกิดเป็นแนวภูเขาไฟใต้มหาสมุทร</a:t>
            </a:r>
            <a:r>
              <a:rPr lang="th-TH" sz="32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200" dirty="0" smtClean="0">
                <a:ln w="18415" cmpd="sng">
                  <a:solidFill>
                    <a:srgbClr val="00FF00"/>
                  </a:solidFill>
                  <a:prstDash val="solid"/>
                </a:ln>
                <a:solidFill>
                  <a:srgbClr val="00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เช่น ที่หมู่เกาะมาริอา</a:t>
            </a:r>
            <a:r>
              <a:rPr lang="th-TH" sz="3200" dirty="0" err="1" smtClean="0">
                <a:ln w="18415" cmpd="sng">
                  <a:solidFill>
                    <a:srgbClr val="00FF00"/>
                  </a:solidFill>
                  <a:prstDash val="solid"/>
                </a:ln>
                <a:solidFill>
                  <a:srgbClr val="00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นาส์</a:t>
            </a:r>
            <a:r>
              <a:rPr lang="th-TH" sz="3200" dirty="0" smtClean="0">
                <a:ln w="18415" cmpd="sng">
                  <a:solidFill>
                    <a:srgbClr val="00FF00"/>
                  </a:solidFill>
                  <a:prstDash val="solid"/>
                </a:ln>
                <a:solidFill>
                  <a:srgbClr val="00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200" dirty="0" err="1" smtClean="0">
                <a:ln w="18415" cmpd="sng">
                  <a:solidFill>
                    <a:srgbClr val="00FF00"/>
                  </a:solidFill>
                  <a:prstDash val="solid"/>
                </a:ln>
                <a:solidFill>
                  <a:srgbClr val="00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อาลู</a:t>
            </a:r>
            <a:r>
              <a:rPr lang="th-TH" sz="3200" dirty="0" smtClean="0">
                <a:ln w="18415" cmpd="sng">
                  <a:solidFill>
                    <a:srgbClr val="00FF00"/>
                  </a:solidFill>
                  <a:prstDash val="solid"/>
                </a:ln>
                <a:solidFill>
                  <a:srgbClr val="00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เทียน ญี่ปุ่น ฟิลิปปินส์ หมู่เกาะฮาวาย จะมีลักษณะเป็นร่องใต้ทะเลลึก</a:t>
            </a:r>
            <a:endParaRPr lang="th-TH" sz="3200" dirty="0">
              <a:ln w="18415" cmpd="sng">
                <a:solidFill>
                  <a:srgbClr val="00FF00"/>
                </a:solidFill>
                <a:prstDash val="solid"/>
              </a:ln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ลบ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214290"/>
            <a:ext cx="3500462" cy="2701021"/>
          </a:xfrm>
          <a:prstGeom prst="rect">
            <a:avLst/>
          </a:prstGeom>
          <a:ln w="127000" cap="rnd">
            <a:solidFill>
              <a:srgbClr val="FF0066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สี่เหลี่ยมผืนผ้า 3"/>
          <p:cNvSpPr/>
          <p:nvPr/>
        </p:nvSpPr>
        <p:spPr>
          <a:xfrm>
            <a:off x="428596" y="2901261"/>
            <a:ext cx="38576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 smtClean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ภูเขา</a:t>
            </a:r>
            <a:r>
              <a:rPr lang="th-TH" dirty="0" err="1" smtClean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ไฟคิลัว</a:t>
            </a:r>
            <a:r>
              <a:rPr lang="th-TH" dirty="0" smtClean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เอ้ ในเกาะฮาวาย ที่ยังมีภูเขาไฟใต้ท้องทะเลปะทุอยู่ และลาวามีความร้อนถึง 1000 องศาเซลเซียส</a:t>
            </a:r>
            <a:endParaRPr lang="th-TH" dirty="0">
              <a:ln w="18415" cmpd="sng">
                <a:solidFill>
                  <a:srgbClr val="0000FF"/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5124" name="Picture 4" descr="http://t3.gstatic.com/images?q=tbn:ANd9GcQWjXkvrYTmtHOzISR2oeoRJKz3DPOTOU95YN1tgEWZRpy-6X8N8ZLB2fcXyQ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428604"/>
            <a:ext cx="3000396" cy="2078052"/>
          </a:xfrm>
          <a:prstGeom prst="ellipse">
            <a:avLst/>
          </a:prstGeom>
          <a:ln w="63500" cap="rnd">
            <a:solidFill>
              <a:srgbClr val="660066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สี่เหลี่ยมผืนผ้า 5"/>
          <p:cNvSpPr/>
          <p:nvPr/>
        </p:nvSpPr>
        <p:spPr>
          <a:xfrm>
            <a:off x="5572132" y="2571744"/>
            <a:ext cx="22749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 smtClean="0">
                <a:ln>
                  <a:solidFill>
                    <a:srgbClr val="0000FF"/>
                  </a:solidFill>
                </a:ln>
                <a:latin typeface="Angsana New" pitchFamily="18" charset="-34"/>
                <a:cs typeface="Angsana New" pitchFamily="18" charset="-34"/>
              </a:rPr>
              <a:t>ภูเขาไฟใต้ทะเลระเบิด</a:t>
            </a:r>
            <a:endParaRPr lang="th-TH" dirty="0">
              <a:ln>
                <a:solidFill>
                  <a:srgbClr val="0000FF"/>
                </a:solidFill>
              </a:ln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5126" name="Picture 6" descr="http://www.pattayadailynews.com/images_feature/001_th/0000000515/p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1538" y="4286256"/>
            <a:ext cx="2857500" cy="2143126"/>
          </a:xfrm>
          <a:prstGeom prst="ellipse">
            <a:avLst/>
          </a:prstGeom>
          <a:ln w="63500" cap="rnd">
            <a:solidFill>
              <a:srgbClr val="660066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สี่เหลี่ยมผืนผ้า 7"/>
          <p:cNvSpPr/>
          <p:nvPr/>
        </p:nvSpPr>
        <p:spPr>
          <a:xfrm>
            <a:off x="840865" y="6357958"/>
            <a:ext cx="33025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 smtClean="0">
                <a:ln>
                  <a:solidFill>
                    <a:srgbClr val="0000FF"/>
                  </a:solidFill>
                </a:ln>
                <a:latin typeface="Angsana New" pitchFamily="18" charset="-34"/>
                <a:cs typeface="Angsana New" pitchFamily="18" charset="-34"/>
              </a:rPr>
              <a:t>ลาวาเดือดบนเกาะ </a:t>
            </a:r>
            <a:r>
              <a:rPr lang="en-US" dirty="0" smtClean="0">
                <a:ln>
                  <a:solidFill>
                    <a:srgbClr val="0000FF"/>
                  </a:solidFill>
                </a:ln>
                <a:latin typeface="Angsana New" pitchFamily="18" charset="-34"/>
                <a:cs typeface="Angsana New" pitchFamily="18" charset="-34"/>
              </a:rPr>
              <a:t>Hawaii </a:t>
            </a:r>
            <a:r>
              <a:rPr lang="th-TH" dirty="0" smtClean="0">
                <a:ln>
                  <a:solidFill>
                    <a:srgbClr val="0000FF"/>
                  </a:solidFill>
                </a:ln>
                <a:latin typeface="Angsana New" pitchFamily="18" charset="-34"/>
                <a:cs typeface="Angsana New" pitchFamily="18" charset="-34"/>
              </a:rPr>
              <a:t>ฮาวาย</a:t>
            </a:r>
            <a:endParaRPr lang="th-TH" dirty="0">
              <a:ln>
                <a:solidFill>
                  <a:srgbClr val="0000FF"/>
                </a:solidFill>
              </a:ln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5128" name="Picture 8" descr="http://p1.s1sf.com/ns/0/wb/i/ui/214/1071038/554000015224105_1320988557.jpeg;r:width=580;static:p_s1sf_ns_0;file:dc111a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786314" y="3454141"/>
            <a:ext cx="3556024" cy="2403751"/>
          </a:xfrm>
          <a:prstGeom prst="rect">
            <a:avLst/>
          </a:prstGeom>
          <a:ln w="127000" cap="rnd">
            <a:solidFill>
              <a:srgbClr val="FF0066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" name="สี่เหลี่ยมผืนผ้า 9"/>
          <p:cNvSpPr/>
          <p:nvPr/>
        </p:nvSpPr>
        <p:spPr>
          <a:xfrm>
            <a:off x="4857752" y="5857892"/>
            <a:ext cx="33874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 smtClean="0">
                <a:ln>
                  <a:solidFill>
                    <a:srgbClr val="0000FF"/>
                  </a:solidFill>
                </a:ln>
                <a:latin typeface="Angsana New" pitchFamily="18" charset="-34"/>
                <a:cs typeface="Angsana New" pitchFamily="18" charset="-34"/>
              </a:rPr>
              <a:t>ภูเขาไฟใต้ทะเลพ่นลาวาสู่ผิวทะเล</a:t>
            </a:r>
            <a:endParaRPr lang="th-TH" dirty="0">
              <a:ln>
                <a:solidFill>
                  <a:srgbClr val="0000FF"/>
                </a:solidFill>
              </a:ln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 descr="data:image/jpeg;base64,/9j/4AAQSkZJRgABAQAAAQABAAD/2wCEAAkGBhQSERUUEhQUFBUUFBQUFBUUFBUUFBcVFRUVFBQXFBQXHCYeFxkjGRQUHy8gIycpLCwsFR4xNTAqNSYrLCkBCQoKDgwOGg8PGiokHSUpNCksLCwsLCksKSwsLCksLCwsLCosLCwsLCwsLCosLCopKSwsLCwpLCwsKSwpLCksLP/AABEIAMkA+wMBIgACEQEDEQH/xAAbAAACAwEBAQAAAAAAAAAAAAACAwEEBQAGB//EAD4QAAECAwMIBwcDBAMBAQAAAAEAAgMRIQQSMQVBUWFxgZGxEyIycqGy8AYUI1KSwdEzQsNigoPhFcLxFlP/xAAbAQABBQEBAAAAAAAAAAAAAAADAAECBQYEB//EADYRAAIBAgIIBAQGAQUAAAAAAAABAgMRBDEFBhIhQVFxsRNhgcEykfDxFCI0NaHRFSMkJTPh/9oADAMBAAIRAxEAPwDLhMEhQYDMNCYITdA4BLhYDYOSYCsS7nrKirE9C3QOARCENA4BQCiBUW2RcUEITdA4BT0TdA4BQAjaFBsg4ogQBoHAIxAboHAIwjDVByYN2AbBGgcAjEBugcAjY1Ma1QcgbsZWU4Qvw6DCJmH9ChjBoHAK1b2fEhDVE/jVqDYRn8F6Xq7JfgI35vueSazpvSMrcl2GWOCCJyHAKy1gwkOAUWezgUTDCkVcu1zP77HNgDQOAT2wB8o4BTBgkpvRkKDZJJnMgt+UcAiiWVo/a2uoJkNG4zGxD4k+Allnb8rfpCZ0Dflb9IXAhNATMSFWmC3on9VvYf8AtHylMgwW3R1W4D9o0IbaPhv7j/KUyB2RsHJY/WTOn6+xb4HKQxtnaf2t+kIvdW/K36QuaEwxFlCwB91b8rfpClsBvyt+kfhGImpcE12IYILflb9I/CMWdvyt+kKQ1G0I9xC/d2/K36Qp93b8rfpCddQySuIX0Dflb9IWTb4LekNG5sw0BbSyLf8AqHd5QiU3vHPnUI0GwckYCGF2RsHJMaEmeurIINRBqgFGENkGEAjaFACY0KDYJsJoTmlLaE1rUFgJBtKMNQNCsQmoTdgMnYoWhvxofdi/xq41qTa2yjQu7F/jVkRKZl6Zq474CPV9zyrWR3x8ui7DIZV5rWmXFZoj7E6BazhTUr2UWUEZo0W6kwGapNtB1JjbQdSG4sKpof0ZGZTdQNjnUuY5RsxXQIFZI5qbs1PR609xrC7SPhv7j/KVYgdkbBySrSPhv7j/AClWrORdbsHJY7WXOn6+xbYBbpBhy6Sm4uurJFiE1iNqVNGAUhFoFXLNZmvFCQRiDIrPAKs2F8oja6vBdMbX3ko5hR7OWGu45kklbNph3mkaqbcywwJp5xSe4ecbMMOWRlB3xDu8oWsGrKt7fiHd5Qnp5kT542GQBsHJEArzYYLRPQOSQ6z1onkerwqJreLARtU9GjZDKE2O2c0JrVAajaENsE2E0JzQltTGoTAyGtCfDSmNTmBAkc0ijlF3xYXdi/xqL67Kg+JC2Rf410GHM1XqGrX7fHq+55RrL+vl0XYlrk5jpImQQjbZ1oW0Z9RZYYM6bJDBhkU4JzYRQWzoUWQxOhw1MOGrDWobYSMDrtEIYrDRJLkh3CuIm1N+G/uP8pToDjdGwckq2D4b+4/ylHA7I2DksjrJnT9fYssFkxt9SCgUgrJneNopaUAKKqQiz7s/5XcCtDJ1hLTedjmGjaq9iykWgBwmM2kflWXZXbmDp7vyumNswsdnMtWmLdaTq8cyxYaK0Wt0Q1oMwCiSeTuRnK7OvLJt5+Id3lC1CFlW/wDUO7yhSp5kTycJtBLQOScWypiq8F1BsHJODk0kemWdiHAjWFDXkJraqXwJYLmnGw20smABpRtghQxNYxAbItgmAMyNkApgCYENyYJzYIYiaxEGog1QbBORl5Ub8SFXNF/jRsZRRlVvxIWyL/GmMevUtWv2+PV9zy7WP9fLouwcNytQHqsEbXSV+1cok7Gg11VYD1nNip0KPmQnEPGZdbETA9JhEJ18ITDJhgqHhQHrnOomHuBa3fDf3H+Uo4buqNg5KvbP039x/lKZBPVGwclkdZM6fr7FjgnukNJXAKAUV1ZQ7yWlGHpaIJCHQ3IkuG4SRIyyHHiiFxXMM0ZCkIWHSWVb3/EO7kFpuCyLd+od3IIlPMR5qDAN0bByViHBQwj1RsHJOa5ClJnpDk7BthBNaxAx005qBJsBJsXEs+cIQFaadKh7JoEkQU3kxLWIw1SDJTfQG2JtnBNbJBeUhygyDKGVGfFhd2L/ABoOhXZXdKJB2Rf40bI06L1TVm/+Pj1fc8y1ht+OlfkuxLIbd+1FdGaaWRVSHhaMoLlhjQM6K7LBLa4JzXSUGTRaZgjaUMJ8xJQghxwTAlNKaCoskitaj8N/cf5SmwndUbBySrcOo/uP8pUweyNg5LIay50vX2LPAZSLLXIw4JACILKFiWJLpJIeuvpDlhjUbQkwnpnSI0chFhpkpvJDYibNSEQ8rGt7/iHd5QtZxWBlI/Fdu8oU4bmIyYQMhsHJPYxIhCYGwck0UQpHo/AeyiIOSA9MY9CaBuI8IryU1yMIbQJoNzZpZomgKSyaDKNyN7CgUYchLJLgUBod7zMy524OyL/Gkw4qPL3bg/5eTFUBXq2q6/46PV9zyzWX9fLouxeBUhVmOTmvWiaM9csMCsMcqkIp7XKDQSLLkJ8irV0Kgx6tQYmZBkjpg+A9rU1pSWxEV5DYVNC8ofpv7jvKUUEdVuwclFq/Tf3H+UroOA2DkshrJnT9fYtMDlIeJIhJACiDllCxJkpMl15QSE4hkII5JUMpqLHIRwRh1EtSCpDhErCygfiHd5Qtgmixbf8AqHd5QpRzEZsDAbByTy1U7PHBa3NQck+8gvez0dxYaY1LCIFRZBjQ5EIiUEQkoNEGkOa9OY5V2qwxmlDlYDOwww5hIdDI/KsMTSAQueSBbWyeYy924P8Al5MVRgngtL2khyfBkP8A9eTFQXqmq/7dHq+55jrI74+T8l2CAOhMaghpzjpWiZnrBNKaIiQ0JrWlRY6Hsenw4qrMRg6lBoInY0GuTWvVOzxMysB6C0dEWHaYnUf3HeUqGuoNg5JVpf1H9x3lKkHqjYOSyGsi/wCv19i40e7qQ8REQiKuCmNWSLMdfXXksIkhDYbqpoeq0J4mnsIKLHIcOaZMIXEAUUNdSqmIXFWLbz8Q7vKFtxXTWLbyOkO7kEo/EIwYXZGwck+HFI1pMMdUbByToTJ4rlbsen7rbyyx88E5qptYr1ngOOYnmltXOepZbwjDUhqvQckvOYpkTJrhm8E7jLkcbrwva5UhhOauEAjNVMa1c8mDlJMloTGtQtKMOQWCZj5eHXhbIv8A0WXEhywWn7QO68L/AC8mKgHL1LVn9vj1fc811hV8a+i7CWu1IwUL4ehBeWlzM9kWA9GIhVZpTQUzQrjxETGuVdrkxpUGiSZYhxJFWw5UArEF9EOSCRY20HqO7rvKUyEeqNg5KvaD1Hd13lKdC7I2DksfrGt9P19i90ZlL09yA5Ma9KfimAlZGxbB31HSIZLmtSEMhuqrTSq0PSmh5RIiGTTGpQCaGlTELeKrHt7fiHd5QtO8s63/AKhpo5BNTzEZcOxOaGhzXNoO0C3NrT22cqrZo72dk0ztNWnvNNCtGDlNjTPonHV0gAGkDqEy2lXuM1XxMJLwJKS+TXzZZ4TXPDVYPx4uDXWSfyXdepoZOyMJX4nVbz1AZytRtpDaQ2husibvwFQh5YZHcAJsODWOlLY1woSdYE8008LL6Rp4nBT8KcXHz59Gvb1LKjjaWPj4kJbS5cuq/sf708/uduJCfDtbxi4nbXmqzQjAVOq1RPdJ/MJKMeRdmx/aAB0jDeMyoWuxlhSbTlSHDMnP63ysF4jb+0bJzS2e1cIi65sSWYyZTdewWmw2itIYmG1Ki/Juy/h2f8FTPS2Ew89l1V0z7EIlEOI19Ybg7Vg76TjumpVbiMPVw89irFp+Zc0cRTrx26Uk15GL7Q9qF/k5MWe0q/7RHrQv8nJizgvS9Wf2+PV9zzzWH9bLohgKF8GdQpaE1rFosigtcrtCa0JroM650uUkr3I7NjkTQoRBiQwQTYWKFjU5rJKDYSMRsYdR3dd5SjhYDYOSVEPUd3XcimwzIDYOSx2sfxU/X2L/AEZ8MvT3GPwQdKmRmhxAac1Z0zVroQthTAuQ3O0vuuM9gFAFlXBtlsQIqIOXQrO4nsHWJFppjj+Fcs+TyJzYS41a3OBnJB9ako0pSyEV2zzTVlzZUrvSw1xMw2ciATV0icJzw4SWhBhC4XEhrgcKmmcFtVOEU3s335+hLZdtrgVobZmQqU42cuHhQEp/u4ALnGXzATvVwF0TInjsTYUZ5ZJkpf0zBGat6RG0rtWCqbO3KLt0B+JG+zdXKUPJLsThKYlXjoVC020NcQ58iJTAYCMBnVj/AOiuOcyG10QNDi9xfKcsbswTLXTYljJro/xGxHtD6hpaXSlTtBwnhoXc9FYilFSUM/Nf2c8MZRnJxjLLqYPuy73Zeki+zrwJiTu6TPgQJ7lVgZNc8yaJnltOZblV4tXTMw8LJOzRi+7L0NjjX2AuIvDqum5oJlKTqmswRvBVuH7L06zwDqbPxJCRavZ1zRNpDwMZUI/t/E1VaSwtDSVLwajtvums18yywE8RgKniwV91mvsNkQJyppxHEUWfla2kThspme4Y62A5hp04YY9Aa5hm0kHVn2jA70BsyqdG6uUMFiHWctu3w3WT5+fl9jux2mKuKo+HFbN87PNcv7Mj3Zd7stb3Vd7qtb4hnPAMtkIgzFFt2O09IDe7YEz/AFDT3hn045jNHuqZZ4V1wdoNdmBG8TG9VuksJTx1B05Z8Hyf1mWOjsRUwVZTi93Fc19ZGf7Qt60L/LyYqEMtTfatxZEhDQYw4XAs+FHB1Lk1Zi/8fG/N9zr1gf8AvX0XYvNARAJdlgOeZMaXHGQHidA1laAyHF/oGq+2fhTxV/KSWbKSMZPJFdpUmGCotFlfD7bSJ4GhB2OFDuQNKXmhZbmiHNkua5Nc2YqUkNAoeKdEWhrXqbxTbDZDEdIUAq5xwaNuk4ALT91p2yA3shsOkzhMlwLtNRm3IcppMLGm5K5lxoJbDc5xDeq6hnekWmt0DBWrNZCbgBabwG4SqTPNKqi15KiMaXEucCDItF4zke012BnpmtjIIhyLpONbkyAJgNBNBhMkcCs5peisRVpQT5+xcYB+HCbatkIiNZDvBodewL8K0JLQeyMNfJV7dEh3muYC+ciekJdKQN4SJWjai3QJVNdOojcsy2WoTmAB3aK0w1KnSSjTVvfqc2I8SV5S+xBynHJ6gIbUBgbNstBGdaeT47mkOkWgNaHMIMpEiZaTiKmYNRrWTk+0Me8NvXXki7epM4ET2L0NngxqBrZhl6su0WzEq4g4IeNw1Oqt6Sksnk//AFEsHVnF3u2uWf2K9udJzg0AAuJJnUSddDQNqS/GefYD4FXLVZWjAAE3ZtkRdkXaRjIjidqWLBEcJtaSNP40ry/SkZvEqNPfJLJb7b/I3GB2VSe1k3x47imLO44SmZTdgds9OGbMmWdzoIMnmuYAEV2qvabfcJacRiM88wShbZ1zDiToGgfhWy0ljJUE8TUaTyUUlJ+bdrr0sRWisLRfiuPzbsPhWuyN61pa8GZm6665KmNysqL0FmjWZ7Q5joJacCHCX+ti8PlDKsmkXQ4me7PLgvJRrJALiS0gzqAKKyw2k60aaUotx4O92ccqWjqsnZ7EuO5Ne3c+tNt7QBMzkDnnMyEjsEwrsCODI0beF4nPIDFx0/7XhGW0iVZAcZgEDmeKsWPKRmJk9nWcKgAaJgegi09Jb7MqVFM9yHCYGkHwRMM8OP4Xlne0M4k8GhrhrrImWsyAnrWnYsq3tpMgBgMZCZ0CXDQrCnjYTdkxtkLKNhAdMCjq78/53qr7qtWDlFr7ppITzfuMxJs8ez48LVxrjIgbpTG8LuhiU1uOeWGTd0YHuqkWOdAFrMs4JoRWo1ilVZs0IDCROcjlNE8dcCKw3MyWZEccSB4nwXRMiOzEHwPitu6uupvFkE/Dw5Hz/wBrMhRokRjoTb0nRbw6rS29dlO8a4HDRmXnm5GjdKyE5jmOeZNvCmszFCAKmRzL67Hs14axh+FVFn9bpT2yJG9PgpxwlPw6a3Xb9XvA4zDvE1PEm99kvkY1lsAhsDGDqji4/M7XywCeLOtL3Zd7spOpcSo2M11kBBa4TacQcD+DrxC8plKymDELc1C06WnDfiDrBXv22YnNNV7f7NQ4xBfObQQLrpUJnoOefFTpV1B78gdbCupH8uZ4Br57TzW/C9mKfEcb2cNAkN5xOxb2TvZpkHBocZzvuDSRWYkc0qYSma7NIWJus+ClUxV/gI0cC7fnPPWfJohwwxtROplIuOckcBsATxYSABKuOzNxxW77mJU8fscyF0OVZjDPQHjiFzSxFt7Z1xwvBGG9vREiY7MnaACKzRMsRuX3uECFmcR1jout9bEcDJjukD4hbFEy5zYZBcTiOq6UxnlqWJlvKbo0ZxdMBhLWsNC0a2nAnFR24z3p7uaOulRcErLe+eSLEY2I0LrS7+oXRwBA5KtavZxrmGJZY/SAYsidV+wGgJ3DamZNybfILhOfZbhPWTmamWz2kgw5thNEYtoXF3RWdp0AgTfuopxs8r3ITxVWnK20mun3uYkP2ccXt6a6GXgXi8CS0VIAGnDevXWv2mDGAQ5E4CYMmgc9S8wfbKLWUCxPHyhr5/UZ13InW2zxmOnDdAi3hdumcMzuzphITJwCDisTTtsVJNZ8gWHbjU8SMYu+a3pM1P8A6oOB6VoLm1aW0Dq9lw0Z56lXZ7bRLwvBtyY7IIIExgZ1XnXMM5aR6PFEG1WSqVIwm3T48efUunjYTjuhZ5dOncG2Wl0S0RHHAxHuGiUzdHCSPpTKXqVaKSz1rOKEt+/Bcs3tu8gWLxdSskuHL69SIsMOnP1RJdZm6FYDpb5T/PgEp5EzUJ4ylaye45LLZTtdkyTGOqgnj62oQ6XFMKMbMY90zRHBtjm4GRFeIlySy7QlBwrv3zTxbWQ0ovhzNSz5SIc2tBOm2is/867CZrTHceP5WM6LhLGk0u9U+HLmiwqzSzIyTTsjfOX3FxIwuNbLZXhe5BXoGX7oaB2QetXEzOc7ivKsietyYYmbX9v9KaxVSLvcNGN0j3Vky8HOMsAamdJk5t8huKuf8w2hzXrp26AN3iF86ZaS2dTo9cU4ZSddlPA3t+HrYuuOkZpbxbGZ9FOUmgymJ0MtAMiDwqpFuZvrSeiWO5wK+fQMqOaQ5pqKg/f1oCVEym4k1xM56c/BFWk3yBs+lQLU1zQTITExmoezvkQmuYBWdAvm9ly64EFxo2V3PgcdeM+C1Xe1k716gIJ2kkXRsExwO/ohpCLW8a6tvPaPcBIaTIbceUzuUF4Amdm0zlIb14we05ddN6XRtJkcXGrN7iDjrSx7SOJm41Iddlg1xfOYGwkT1qT0hTROKue5JAqaYfhESJy0/wDq8VF9p3RA0OcB2pgCQo018eKCJ7VOcamXVuzzkEknwATvH0xWseqyjlJrAdQr63jivNW7Lb3Hq3RXPMneVj5Tyw6JeM+1UjADrOkAPp4Kg60lVeKxtRy/0reqv35/MPCULNO/puNf/mC7HquFaGlNG+Sm35UbHDHPHxIZkXjtPZPsnTnWI5/rnyXMNRPAf7lyQlipRqeJDc+KWT9AO3Nq0nv55di/lO3OLLoJaXyDjgRDkeqNRDuASrDFawkyBIo2YBu6JTz410qtEcXTJ1evBReqTsSli6sla5zbCi72+t5Yt0YPcCRUAVpOcpFLOCXFIIl4+Klxp63rlcnLNnRk7o4O3om686SHKelnumd6ZoZXTsxpeidhNU2u01wJ2euac2PhPWk42HvzDLZga+SAgaOf2RuizoBoQhwFJ4JiLirImIKT0140SCcEbsN/5SXdkbCpRQ21tR2vP+/6LDxQkZ8T6zV8EhzvAeKtRcDsZ91UhY/3D/qnhkGj8aX1uDa31q0riOUlAz7GpmdJhYq6b+uBAE6JzzLhJLhYt2/lFEx4qLzAx+KwDjTbL/fhyXDA6/tX8qXdje1BBw3O+yfgdLir28rjAdGz8InMltl69al1mx3/AHCmP2v7TzCjxsBkiu6m4S+yMCR4cMPulvw/uPJPf2j3QpsBwTAYMT6/8TG5tvJQ/wCw+yZm9aCoNnRP8sbgE13f+oSay1IG9s7B9l37lKwBv8ql9cDmumfBS2pOqfhj4oB2jtR2XDik8rjy3P5fyNGMs/2l+FJZI78OE1MHtu9ftal2jDh9kPjYLNWXz/gi9QaSTwCFg0qD2v7Xckx+B732UwUEpN352/hCL8zPMDgrF1JhZ9/NWNHrSlIJx+vIrGpEsPUuSZAZPHPPwQ2f7nmmWf8APJqeT3DUvzWkyu5p3mpXOGCI/Y81zM+z8KVyCV5WOv0UOYT6H4QxP+p5JiWQKpJxdl9ZH//Z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285720" y="285728"/>
            <a:ext cx="5072098" cy="62478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dirty="0" smtClean="0">
                <a:ln w="10541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2.</a:t>
            </a:r>
            <a:r>
              <a:rPr lang="en-US" sz="32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2</a:t>
            </a:r>
            <a:r>
              <a:rPr lang="th-TH" sz="32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แผ่นธรณีภาคใต้มหาสมุทรชนกับแผ่นธรณีภาคภาคพื้นทวีป </a:t>
            </a:r>
            <a:endParaRPr lang="th-TH" sz="3200" dirty="0" smtClean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latin typeface="Angsana New" pitchFamily="18" charset="-34"/>
              <a:cs typeface="Angsana New" pitchFamily="18" charset="-34"/>
            </a:endParaRPr>
          </a:p>
          <a:p>
            <a:pPr>
              <a:buFont typeface="Arial" pitchFamily="34" charset="0"/>
              <a:buChar char="•"/>
            </a:pPr>
            <a:r>
              <a:rPr lang="th-TH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ngsana New" pitchFamily="18" charset="-34"/>
                <a:cs typeface="Angsana New" pitchFamily="18" charset="-34"/>
              </a:rPr>
              <a:t> แผ่นธรณีภาคใต้มหาสมุทร ที่หนักกว่าจะมุดลงใต้แผ่นธรณีภาคภาคพื้นทวีป </a:t>
            </a:r>
          </a:p>
          <a:p>
            <a:pPr>
              <a:buFont typeface="Arial" pitchFamily="34" charset="0"/>
              <a:buChar char="•"/>
            </a:pPr>
            <a:r>
              <a:rPr lang="th-TH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ngsana New" pitchFamily="18" charset="-34"/>
                <a:cs typeface="Angsana New" pitchFamily="18" charset="-34"/>
              </a:rPr>
              <a:t> ทำให้เกิดรอยคดโค้งเป็นเทือกเขาบนแผ่นธรณีภาคภาคพื้นทวีป เช่น ที่อเมริกาใต้แถบตะวันตก แนวชายฝั่งโอ</a:t>
            </a:r>
            <a:r>
              <a:rPr lang="th-TH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ngsana New" pitchFamily="18" charset="-34"/>
                <a:cs typeface="Angsana New" pitchFamily="18" charset="-34"/>
              </a:rPr>
              <a:t>เรกอน</a:t>
            </a:r>
            <a:r>
              <a:rPr lang="th-TH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ngsana New" pitchFamily="18" charset="-34"/>
                <a:cs typeface="Angsana New" pitchFamily="18" charset="-34"/>
              </a:rPr>
              <a:t>จะมีลักษณะเป็น</a:t>
            </a:r>
            <a:r>
              <a:rPr lang="th-TH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ngsana New" pitchFamily="18" charset="-34"/>
                <a:cs typeface="Angsana New" pitchFamily="18" charset="-34"/>
              </a:rPr>
              <a:t>ร่องใต้ทะเลลึก</a:t>
            </a:r>
          </a:p>
          <a:p>
            <a:pPr>
              <a:buFont typeface="Arial" pitchFamily="34" charset="0"/>
              <a:buChar char="•"/>
            </a:pPr>
            <a:r>
              <a:rPr lang="th-TH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ngsana New" pitchFamily="18" charset="-34"/>
                <a:cs typeface="Angsana New" pitchFamily="18" charset="-34"/>
              </a:rPr>
              <a:t> ตามแนวขอบทวีปมีภูเขาไฟปะทุในส่วนที่เป็นแผ่นดิน เกิดเป็น</a:t>
            </a:r>
            <a:r>
              <a:rPr lang="th-TH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ngsana New" pitchFamily="18" charset="-34"/>
                <a:cs typeface="Angsana New" pitchFamily="18" charset="-34"/>
              </a:rPr>
              <a:t>แนวภูเขาไฟชายฝั่ง </a:t>
            </a:r>
            <a:r>
              <a:rPr lang="th-TH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ngsana New" pitchFamily="18" charset="-34"/>
                <a:cs typeface="Angsana New" pitchFamily="18" charset="-34"/>
              </a:rPr>
              <a:t>และเกิดแผ่นดินไหวรุนแรง</a:t>
            </a:r>
          </a:p>
          <a:p>
            <a:pPr>
              <a:buFont typeface="Arial" pitchFamily="34" charset="0"/>
              <a:buChar char="•"/>
            </a:pPr>
            <a:r>
              <a:rPr lang="th-TH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ngsana New" pitchFamily="18" charset="-34"/>
                <a:cs typeface="Angsana New" pitchFamily="18" charset="-34"/>
              </a:rPr>
              <a:t> ส่วนแนวขอบด้านตะวันออก- เฉียงเหนือของแผ่นธรณีภาค</a:t>
            </a:r>
            <a:r>
              <a:rPr lang="th-TH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ngsana New" pitchFamily="18" charset="-34"/>
                <a:cs typeface="Angsana New" pitchFamily="18" charset="-34"/>
              </a:rPr>
              <a:t>อาระเบีย</a:t>
            </a:r>
            <a:r>
              <a:rPr lang="th-TH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ngsana New" pitchFamily="18" charset="-34"/>
                <a:cs typeface="Angsana New" pitchFamily="18" charset="-34"/>
              </a:rPr>
              <a:t>ที่เคลื่อนที่เข้าหาและมุดกันกับแนวขอบด้านใต้ของแผ่นธรณีภาค</a:t>
            </a:r>
            <a:r>
              <a:rPr lang="th-TH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ngsana New" pitchFamily="18" charset="-34"/>
                <a:cs typeface="Angsana New" pitchFamily="18" charset="-34"/>
              </a:rPr>
              <a:t>ยูเร</a:t>
            </a:r>
            <a:r>
              <a:rPr lang="th-TH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ngsana New" pitchFamily="18" charset="-34"/>
                <a:cs typeface="Angsana New" pitchFamily="18" charset="-34"/>
              </a:rPr>
              <a:t>เชีย จะเกิดเป็น</a:t>
            </a:r>
            <a:r>
              <a:rPr lang="th-TH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ngsana New" pitchFamily="18" charset="-34"/>
                <a:cs typeface="Angsana New" pitchFamily="18" charset="-34"/>
              </a:rPr>
              <a:t>ร่องลึกก้นมหาสมุทร</a:t>
            </a:r>
            <a:endParaRPr lang="th-TH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5602" name="AutoShape 2" descr="https://encrypted-tbn2.gstatic.com/images?q=tbn:ANd9GcRav6dF-AAd9yBm-KBAjp-RYmMbChTvYokuMy046gs4Y_3xOdNOvg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25604" name="Picture 4" descr="http://www.lesa.biz/_/rsrc/1341844551143/earth/lithosphere/plate-tectonics/plate-boundaries/convergent/6.16.jpg?height=199&amp;width=400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2132" y="1000108"/>
            <a:ext cx="3357554" cy="1762728"/>
          </a:xfrm>
          <a:prstGeom prst="rect">
            <a:avLst/>
          </a:prstGeom>
          <a:noFill/>
        </p:spPr>
      </p:pic>
      <p:sp>
        <p:nvSpPr>
          <p:cNvPr id="25608" name="AutoShape 8" descr="http://dc401.4shared.com/doc/Ch0Ecp8M/preview_html_5aaf73e9.jpg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25610" name="AutoShape 10" descr="http://dc401.4shared.com/doc/Ch0Ecp8M/preview_html_5aaf73e9.jpg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23556" name="Picture 4" descr="http://www.atom.rmutphysics.com/charud/oldnews/0/286/4/video2/convergent-boundary-oceanic-continental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53106" y="4143380"/>
            <a:ext cx="3619488" cy="2372057"/>
          </a:xfrm>
          <a:prstGeom prst="round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encrypted-tbn1.gstatic.com/images?q=tbn:ANd9GcTtSEFqB5ggtrZqxdq6XiO7I_1IZBTW89agiqBm4JcQRpKAc4N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4357694"/>
            <a:ext cx="2643206" cy="2024368"/>
          </a:xfrm>
          <a:prstGeom prst="roundRect">
            <a:avLst/>
          </a:prstGeom>
          <a:ln>
            <a:noFill/>
          </a:ln>
          <a:effectLst/>
        </p:spPr>
      </p:pic>
      <p:sp>
        <p:nvSpPr>
          <p:cNvPr id="5" name="สี่เหลี่ยมผืนผ้า 4"/>
          <p:cNvSpPr/>
          <p:nvPr/>
        </p:nvSpPr>
        <p:spPr>
          <a:xfrm>
            <a:off x="6143636" y="3429000"/>
            <a:ext cx="2279791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แนวภูเขาไฟชายฝั่ง </a:t>
            </a:r>
            <a:endParaRPr lang="th-TH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285720" y="3857628"/>
            <a:ext cx="535785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โต </a:t>
            </a:r>
            <a:r>
              <a:rPr lang="th-TH" dirty="0" err="1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ซู</a:t>
            </a:r>
            <a:r>
              <a:rPr lang="th-TH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อา โอเชี่ยน </a:t>
            </a:r>
            <a:r>
              <a:rPr lang="th-TH" dirty="0" err="1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เทรเชอร์</a:t>
            </a:r>
            <a:r>
              <a:rPr lang="th-TH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คือ สระว่ายน้ำธรรมชาติที่เรียกว่า ร่องลึกก้นสมุทร (</a:t>
            </a:r>
            <a:r>
              <a:rPr lang="en-US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Oceanic Trench) </a:t>
            </a:r>
            <a:r>
              <a:rPr lang="th-TH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ป็นร่องหลุมลึกของพื้นผิวท้องทะเลที่มีลักษณะเป็นหลุมโค้งเว้าคล้ายๆกับสระว่ายน้ำขนาดใหญ่ที่ถูกล้อมรอบไปด้วยสวนธรรมชาติสีสันสวยงาม โดยหลุมมีความลึกประมาณ 30 เมตร </a:t>
            </a:r>
            <a:endParaRPr lang="th-TH" dirty="0">
              <a:ln w="18415" cmpd="sng">
                <a:solidFill>
                  <a:srgbClr val="FFFF00"/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46082" name="Picture 2" descr="https://encrypted-tbn3.gstatic.com/images?q=tbn:ANd9GcSa3TLpi8184rcE2gC9z_fUgEXE7wjw5iVKXRAcYYq7GWerGA1C2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7224" y="1000108"/>
            <a:ext cx="3857652" cy="2567092"/>
          </a:xfrm>
          <a:prstGeom prst="roundRect">
            <a:avLst/>
          </a:prstGeom>
          <a:noFill/>
        </p:spPr>
      </p:pic>
      <p:pic>
        <p:nvPicPr>
          <p:cNvPr id="46084" name="Picture 4" descr="https://encrypted-tbn1.gstatic.com/images?q=tbn:ANd9GcRE_9PufJWuc9QKz6rX0RnAUuDIefNy4-ENBt0TgEEO5R6U-piw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57884" y="785794"/>
            <a:ext cx="2643206" cy="2343150"/>
          </a:xfrm>
          <a:prstGeom prst="round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142844" y="391895"/>
            <a:ext cx="8858280" cy="338554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2.3 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dirty="0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00B0F0"/>
                </a:solidFill>
                <a:latin typeface="Angsana New" pitchFamily="18" charset="-34"/>
                <a:cs typeface="Angsana New" pitchFamily="18" charset="-34"/>
              </a:rPr>
              <a:t>แผ่นธรณีภาคภาคพื้นทวีปชนกับแผ่นธรณีภาคภาคพื้นทวีป </a:t>
            </a:r>
            <a:endParaRPr lang="th-TH" sz="3600" dirty="0" smtClean="0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ngsana New" pitchFamily="18" charset="-34"/>
              <a:cs typeface="Angsana New" pitchFamily="18" charset="-34"/>
            </a:endParaRPr>
          </a:p>
          <a:p>
            <a:pPr algn="ctr"/>
            <a:endParaRPr lang="th-TH" sz="1000" dirty="0" smtClean="0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dirty="0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00B0F0"/>
                </a:solidFill>
                <a:latin typeface="Angsana New" pitchFamily="18" charset="-34"/>
                <a:cs typeface="Angsana New" pitchFamily="18" charset="-34"/>
              </a:rPr>
              <a:t>แผ่นมีความหนามากกว่าจะมุดลงใต้แผ่นที่มีความหนาน้อยกว่า  แผ่นหนึ่งมุดลงแต่อีกแผ่นหนึ่งเกยขึ้นเกิดเป็นเทือกเขาแนวยาวอยู่กลางทวีปหรือแผ่นธรณีภาคภาคพื้นทวีป เช่น เทือกเขาหิมาลัย เกิดจากการชนกันของ</a:t>
            </a:r>
            <a:r>
              <a:rPr lang="th-TH" dirty="0" err="1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00B0F0"/>
                </a:solidFill>
                <a:latin typeface="Angsana New" pitchFamily="18" charset="-34"/>
                <a:cs typeface="Angsana New" pitchFamily="18" charset="-34"/>
              </a:rPr>
              <a:t>เพลต</a:t>
            </a:r>
            <a:r>
              <a:rPr lang="th-TH" dirty="0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00B0F0"/>
                </a:solidFill>
                <a:latin typeface="Angsana New" pitchFamily="18" charset="-34"/>
                <a:cs typeface="Angsana New" pitchFamily="18" charset="-34"/>
              </a:rPr>
              <a:t>อินเดียและ</a:t>
            </a:r>
            <a:r>
              <a:rPr lang="th-TH" dirty="0" err="1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00B0F0"/>
                </a:solidFill>
                <a:latin typeface="Angsana New" pitchFamily="18" charset="-34"/>
                <a:cs typeface="Angsana New" pitchFamily="18" charset="-34"/>
              </a:rPr>
              <a:t>เพลต</a:t>
            </a:r>
            <a:r>
              <a:rPr lang="th-TH" dirty="0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00B0F0"/>
                </a:solidFill>
                <a:latin typeface="Angsana New" pitchFamily="18" charset="-34"/>
                <a:cs typeface="Angsana New" pitchFamily="18" charset="-34"/>
              </a:rPr>
              <a:t>เอเชีย เทือกเขา</a:t>
            </a:r>
            <a:r>
              <a:rPr lang="th-TH" dirty="0" err="1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00B0F0"/>
                </a:solidFill>
                <a:latin typeface="Angsana New" pitchFamily="18" charset="-34"/>
                <a:cs typeface="Angsana New" pitchFamily="18" charset="-34"/>
              </a:rPr>
              <a:t>แอลป์</a:t>
            </a:r>
            <a:r>
              <a:rPr lang="th-TH" dirty="0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00B0F0"/>
                </a:solidFill>
                <a:latin typeface="Angsana New" pitchFamily="18" charset="-34"/>
                <a:cs typeface="Angsana New" pitchFamily="18" charset="-34"/>
              </a:rPr>
              <a:t> (</a:t>
            </a:r>
            <a:r>
              <a:rPr lang="en-US" dirty="0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00B0F0"/>
                </a:solidFill>
                <a:latin typeface="Angsana New" pitchFamily="18" charset="-34"/>
                <a:cs typeface="Angsana New" pitchFamily="18" charset="-34"/>
              </a:rPr>
              <a:t>Alps) </a:t>
            </a:r>
            <a:r>
              <a:rPr lang="th-TH" dirty="0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00B0F0"/>
                </a:solidFill>
                <a:latin typeface="Angsana New" pitchFamily="18" charset="-34"/>
                <a:cs typeface="Angsana New" pitchFamily="18" charset="-34"/>
              </a:rPr>
              <a:t>ในทวีปยุโรป เทือกเขาร็อกกี้ (</a:t>
            </a:r>
            <a:r>
              <a:rPr lang="en-US" dirty="0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00B0F0"/>
                </a:solidFill>
                <a:latin typeface="Angsana New" pitchFamily="18" charset="-34"/>
                <a:cs typeface="Angsana New" pitchFamily="18" charset="-34"/>
              </a:rPr>
              <a:t>Rocky) </a:t>
            </a:r>
            <a:r>
              <a:rPr lang="th-TH" dirty="0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00B0F0"/>
                </a:solidFill>
                <a:latin typeface="Angsana New" pitchFamily="18" charset="-34"/>
                <a:cs typeface="Angsana New" pitchFamily="18" charset="-34"/>
              </a:rPr>
              <a:t>และเทือกเขา</a:t>
            </a:r>
            <a:r>
              <a:rPr lang="th-TH" dirty="0" err="1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00B0F0"/>
                </a:solidFill>
                <a:latin typeface="Angsana New" pitchFamily="18" charset="-34"/>
                <a:cs typeface="Angsana New" pitchFamily="18" charset="-34"/>
              </a:rPr>
              <a:t>แอป</a:t>
            </a:r>
            <a:r>
              <a:rPr lang="th-TH" dirty="0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00B0F0"/>
                </a:solidFill>
                <a:latin typeface="Angsana New" pitchFamily="18" charset="-34"/>
                <a:cs typeface="Angsana New" pitchFamily="18" charset="-34"/>
              </a:rPr>
              <a:t>ปา</a:t>
            </a:r>
            <a:r>
              <a:rPr lang="th-TH" dirty="0" err="1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00B0F0"/>
                </a:solidFill>
                <a:latin typeface="Angsana New" pitchFamily="18" charset="-34"/>
                <a:cs typeface="Angsana New" pitchFamily="18" charset="-34"/>
              </a:rPr>
              <a:t>เลเชียน</a:t>
            </a:r>
            <a:r>
              <a:rPr lang="th-TH" dirty="0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00B0F0"/>
                </a:solidFill>
                <a:latin typeface="Angsana New" pitchFamily="18" charset="-34"/>
                <a:cs typeface="Angsana New" pitchFamily="18" charset="-34"/>
              </a:rPr>
              <a:t> (</a:t>
            </a:r>
            <a:r>
              <a:rPr lang="en-US" dirty="0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00B0F0"/>
                </a:solidFill>
                <a:latin typeface="Angsana New" pitchFamily="18" charset="-34"/>
                <a:cs typeface="Angsana New" pitchFamily="18" charset="-34"/>
              </a:rPr>
              <a:t>Appalachian) </a:t>
            </a:r>
            <a:r>
              <a:rPr lang="th-TH" dirty="0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00B0F0"/>
                </a:solidFill>
                <a:latin typeface="Angsana New" pitchFamily="18" charset="-34"/>
                <a:cs typeface="Angsana New" pitchFamily="18" charset="-34"/>
              </a:rPr>
              <a:t>ในทวีปอเมริกาเหนือ เกิดจากการชนกันของเพลตอเมริกาเหนือกับ</a:t>
            </a:r>
            <a:r>
              <a:rPr lang="th-TH" dirty="0" err="1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00B0F0"/>
                </a:solidFill>
                <a:latin typeface="Angsana New" pitchFamily="18" charset="-34"/>
                <a:cs typeface="Angsana New" pitchFamily="18" charset="-34"/>
              </a:rPr>
              <a:t>เพลตแอฟ</a:t>
            </a:r>
            <a:r>
              <a:rPr lang="th-TH" dirty="0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00B0F0"/>
                </a:solidFill>
                <a:latin typeface="Angsana New" pitchFamily="18" charset="-34"/>
                <a:cs typeface="Angsana New" pitchFamily="18" charset="-34"/>
              </a:rPr>
              <a:t>ริกา และเทือกเขาภูพานในภาคตะวันออกเฉียงเหนือของไทย </a:t>
            </a:r>
            <a:endParaRPr lang="th-TH" dirty="0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rgbClr val="00B0F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24578" name="Picture 2" descr="http://geology.com/nsta/convergent-boundary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4429132"/>
            <a:ext cx="3357586" cy="1714512"/>
          </a:xfrm>
          <a:prstGeom prst="round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รูปภาพ 3" descr="1 (39)(1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6182" y="3857628"/>
            <a:ext cx="5203245" cy="2857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s://encrypted-tbn2.gstatic.com/images?q=tbn:ANd9GcQgEb3Guqj3CijzG73NXciW6H-XjuBMTXJabBqAd2DBCiAbzngc"/>
          <p:cNvPicPr>
            <a:picLocks noChangeAspect="1" noChangeArrowheads="1"/>
          </p:cNvPicPr>
          <p:nvPr/>
        </p:nvPicPr>
        <p:blipFill>
          <a:blip r:embed="rId3"/>
          <a:srcRect l="8964" r="6451"/>
          <a:stretch>
            <a:fillRect/>
          </a:stretch>
        </p:blipFill>
        <p:spPr bwMode="auto">
          <a:xfrm>
            <a:off x="5286380" y="3929067"/>
            <a:ext cx="2857520" cy="2071702"/>
          </a:xfrm>
          <a:prstGeom prst="roundRect">
            <a:avLst/>
          </a:prstGeom>
          <a:noFill/>
        </p:spPr>
      </p:pic>
      <p:sp>
        <p:nvSpPr>
          <p:cNvPr id="5" name="สี่เหลี่ยมผืนผ้า 4"/>
          <p:cNvSpPr/>
          <p:nvPr/>
        </p:nvSpPr>
        <p:spPr>
          <a:xfrm>
            <a:off x="5937012" y="6049052"/>
            <a:ext cx="16353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 smtClean="0">
                <a:ln>
                  <a:solidFill>
                    <a:srgbClr val="00FF00"/>
                  </a:solidFill>
                </a:ln>
                <a:solidFill>
                  <a:srgbClr val="00B0F0"/>
                </a:solidFill>
                <a:latin typeface="Angsana New" pitchFamily="18" charset="-34"/>
                <a:cs typeface="Angsana New" pitchFamily="18" charset="-34"/>
              </a:rPr>
              <a:t>เทือกเขา</a:t>
            </a:r>
            <a:r>
              <a:rPr lang="th-TH" dirty="0" err="1" smtClean="0">
                <a:ln>
                  <a:solidFill>
                    <a:srgbClr val="00FF00"/>
                  </a:solidFill>
                </a:ln>
                <a:solidFill>
                  <a:srgbClr val="00B0F0"/>
                </a:solidFill>
                <a:latin typeface="Angsana New" pitchFamily="18" charset="-34"/>
                <a:cs typeface="Angsana New" pitchFamily="18" charset="-34"/>
              </a:rPr>
              <a:t>แอลป์</a:t>
            </a:r>
            <a:r>
              <a:rPr lang="th-TH" dirty="0" smtClean="0">
                <a:ln>
                  <a:solidFill>
                    <a:srgbClr val="00FF00"/>
                  </a:solidFill>
                </a:ln>
                <a:solidFill>
                  <a:srgbClr val="00B0F0"/>
                </a:solidFill>
                <a:latin typeface="Angsana New" pitchFamily="18" charset="-34"/>
                <a:cs typeface="Angsana New" pitchFamily="18" charset="-34"/>
              </a:rPr>
              <a:t> </a:t>
            </a:r>
            <a:endParaRPr lang="th-TH" dirty="0">
              <a:ln>
                <a:solidFill>
                  <a:srgbClr val="00FF00"/>
                </a:solidFill>
              </a:ln>
            </a:endParaRPr>
          </a:p>
        </p:txBody>
      </p:sp>
      <p:sp>
        <p:nvSpPr>
          <p:cNvPr id="50180" name="AutoShape 4" descr="data:image/jpeg;base64,/9j/4AAQSkZJRgABAQAAAQABAAD/2wCEAAkGBhQSERQUExQWFRUVFxYUFhcXFRcVHBgXGBcXFRcYGhcYHCYeGBojGRcXIC8gIycqLCwsFx4xNTAqNSYrLSkBCQoKDgwOGg8PGiwkHyQsLCksLCkpKSkpLCwsLCwpLCwpKSksLCwsKSwsKSksLCwpLCksKSwsKSwsLCwpLCwsLP/AABEIAMIBAwMBIgACEQEDEQH/xAAcAAABBQEBAQAAAAAAAAAAAAADAQIEBQYABwj/xABAEAACAQMDAgMGAwcCBQQDAQABAhEAAyEEEjEFQRMiUQYyYXGBkUKhsQcUI1LB0fBi4TNygqLxFkOSshUkw1P/xAAZAQADAQEBAAAAAAAAAAAAAAAAAQIDBAX/xAAmEQACAgICAwACAgMBAAAAAAAAAQIRAyESMQRBUTJhE0IicYEU/9oADAMBAAIRAxEAPwC+CUhFGK0MivePIBEUwiikU0ikIERSEUQj8yAPiTgD5zUm10u6zqmxgWMCVI+PfMfHt3ipcku2Uot9EGKaRVpr+gXrQBZCRtDEqCwWexIEAiPlVYrA5BBHwM8YNEZKXTBpx7GkUkU+KSKokZFIRT4pIoAZFJFPIpIoAYRSRT4riKABxSRRIpIoEDikiiRSRQMZFJFEikimAyKSKJFJtoFYyK6KfFdtoCxkV1P210UwsbFLS7a6KAs4CnbK4CnCgLGeHXUWK6kOzU2+h3mUMFwYiWUTPpJ9M1C1OidPfVlzGRifgeD9Kyn7JvalbrC3q73msKPB3SdwJOWwSzIx+GCsyc1Y+2P7Q2N57Vtz4a4QrtgsM7mBGc45EYOYM8C8mV9HZLBGuywYioj9TsggG9ZBOADcHzztDED4kRXmOpB5yd3vZJmDIn1z610eUwO5P51bzy9ELCvZ7lpuv6LS2wUZdTdZggFsqWMnHlY4USJIn+0Bf2urfDLptM4vAHN7ZtAzkbGJaAMg7eea8VdpJkR/kVJ6bqwrENkGJ7+YTtP0muSUb2zqi60j0jqfWnuWGGp1wAvFiUQk7ECmRtszuGRKcnOao+gavbeayGDowNxTDCDMkQwBEgk/T51T6hclFkSSoyMYgj8iKdqNE6FbymCsRtntyCe0zHxqsUuEkxZI8o0biKSKqPZjrTXwy3I3LkEADcD8J5Bj7irvbXpxkpK0edJcXTB7abtozrCliDtEAmMScAT600ilyV1YcX8BEUkUovKYhgZ4ggzT9tNNMTVAoroou2k20xAttJtou2u20AB2122i7aTbQALbXbaLtpNtMAe2k20XbXbaBAttdtou2u20AC2122ibaU26ABba6KJtrttMBgWnBacFp4SgBm2uou2upDPEuma82LyXFnysCQDErPmX6rIrc6bW2ntLcmyqwWIKLdO5uUMqCpw3JM7ua8+cUumvbCPQxPynNeNGdaPVcbPUtPptFcHiMSsZNoKxkkiApS6PLzMr3EcVrum9c6MtlidOvkUt5rIJcjsN5JZsgZ5rzPozloW3YFxmG5XVr7grA5VrhUEHkbRBjiBVt1DpN1EFm8RYuqNygwNyuQc3ExkoY3HsKqT/AGJfoqNQ9i4SVsPbBYmUuboEkgbWkKeMD6elMXpKsrPaLuUBZ18J0MDJ8x8uB6ZMYHaovUnuI0MFVpMPadCfiGNolWz2wwj6VYdMBIBuPriq5BXyqCDIgXC6AD1g+laXoiiz6N0+5fVXazcFsQN/uCADxccbRz73H6UntF1oq2y2unVPKSig3m3CTJuPg4gzbgeY1N1Vwhd507IrbVC3br3UZsvubcAzqQFO3C8j0jI6i69247RuJJZmAPy3EcKPgIA+AxWS7LfQXTap7dwXE8sGTtwCJyCD2IxXq2h0rXrZu2ALqrtO0MJI5YHIKwB+eK8dS+f8Hbjit17C9TRFZbR2uIZypJDbgVkTxhQCI7CtlKVUmZuMbtouLd+/qGdQ1uytuc3FUjzKsKJUqpkdlWSDyTR9Bea5aTSofFt25LXG3JvcZYlBAS0H3MQzH04xUe/1rp6ELc8W5eBM20YkbmIyT+HAGPsO1SNb7VpbS2LN5LJBk2bdosvmgsHuEhbjwWY7sSD3rl37Oi16IHWOmy67L9pyoCqqXbYCC2AAXO+QBAxBwpOeKkaPVLdXcpBEkYMiRg5/zEVT77aaZ/BuM+ovKUY7banYSA264NzgEAeXcJ5JNUfsn1xLVwq/lRwAWJwrLJBMnAgkT8u1dXjz4ujmzx5Kzdba7bRQs8d+KrtR1JoBtoCofaWclVMDc+R6DHI/rXbPJGHZxxg5dEvbSbar9B1fcu64UG7jb2yQeewx9j6VagUQyKatBODg9gttJtqz6XoBcbPugEkesdsZjOY/Kai9S1JwzWTaXebSyu3cACd+0LMTIkkxAk81Ms0Yy4lRxSceRG20m2jbK7ZWxkB2122ikD1AnjMVY9L6G9/KwBMEndjj0Hx4n+9RLJGHbLjjlLpFZa0zMYUFj6ASfsKsNJ7N3rn4Co7s/lAj55/Ktj0zRi15EhhJLEjMfygqMwY5J/rTupXdluHZVBJ3M5JgRyYgR84Aril5b/qjrj4q9spunaexpVLmL7cFlghScBYJ7w2eYFV/taqWbZuHSjaQGF5CQQTCqrAHOD3x9YoHWOsk6i0NPqhdQYKJtRAVVyS7BgrSeeIAHfmq6hrdQ6PaJYhpBOxnWCTBE44UDPaa5+bcuTZ0KCSpIHbO4AjuJp22qjSa3wWIuElW2bWJJ/8AbH4ILSTieMD51eqMA9jkfKvUxZOa/Z5uTHxf6BhaJbQdyFHJJMAAZJP0ol23s9/DFZRDhnJwsA8CeSYEVM6t0LUgWoSyAqs5UXoPEMWL4PJHJX1qMmdR0uy8eFy2+ivbreSLfhFASFJ8VpAxulXCmecDvXVcaKxqAg3WrQOZ22pHJPKHaT6x3murgcmd/FHzcaEaKDNcVAJrEZaezntTf0bfwnAUkkgqCAxgbhI5G0fatrq9fYvP4jau7qIIMsrkspAJC7yAkEtOYxj4+YirfoWvAm2xIDQQwAJEfhE8A+tOwNB1HqwuOH8JERQqgAKPdO7c3+okxIPEDirboX7QLtkIlq2rMO9x43AEkr/LkQOTkwBJrOXrY24PM4jmflwMD71EfTMoyJg9mVgVjzTtJj61on6JaNdq+vC4fES2NM7gi4Qu0GSSZBWe4BAmfTJBy1yPFPmBWSd0bRn0EDaJMcD5dqJZ1gZcSSqgFpkmO47xEfaoD3exYqpInkgxMSByc0kgbD/vTT8cRzzPI+s5Hxqb0bqng31LYGVbEQDyfuAT8qN0O9bVrviEo5X+EwC7ZIdTIJwBIcER/wANl/FFRbe1lcBU853BjjaFJEAbsEyO3fkxi06JZZ+1WqYvGNhAM/zfCe/yqu0+u2wCAV7qQCCO+DjifvWj13TAbItgbtq77QD5ZFwPMVIn79s1ndNqgCjqiqAynJ8TIMyWIGCDBAgYpz7sUTdjT2k0ov2n8ZSA3l07SoaRD3G3CNyFWMjzocTxjOuSzh9pBZ2Vm4DMDkiMT3IHwwJFaP8A9Q6rU2DpF8ytMLbthDtUcEyJHlnM+pqi6lpvDgk7CDEMCCRjmREGPWfKfriu7NX0M9n/AGsfSvO1XTI2OW24ECII4mfWr+x1y4SgtaWwJEqhLakjmSFuOwXiYC9qobSsrW3UL5wh8RwGCOpbdtXLcSSAOJI71ca7qZFxVt6jxrOyX8LxdOnm3SoUSV8+R6wa0loiJM6l7Say6AL2mtAic/uUHsuC4McD6j6VJ6H1Zwv8ZSQGAjyqQsA7YEZiccisvp9MCRLqSTtI8ykNzG5xEwZnj840Wq1yrbRPBskAsSLd3duLESX8FhkECBOAOKFPj+InDl2XvTuqWrxAC32XcqlFZVXdungGT7sTEn60/wBrbAs2rXhwrG5ObzXdpCsygAjygndLHOQOOMx0jXR/wltq0Ox8zFgoG7h2g4EeXtOCTUHqXWGuuASqgSQqIEE7TLcSSc5PHwpbbK6R6J07WjVKoLWt6qzXHTaTjhnCrBmCCJ7gj4sv9W07sVQn+GCDstBTcfnG6SBjj48VR+xdkKlxL90Khh1BBZSxzLoMNGxfXmr3Ra61YQjSoz3LhNx7zIF3E5O0H3RIEgYwaTbTasaSaui20NkXYs31AuABiVVC29ieREQoI5H4Zzg1YDSG35UF14EKWJCzA2khfpkxjHrWP6f1HULeZrb4gqPL5VBAMKiiN26cx2NaHR9SuAEFEHm81xmAG4/zKsAxnmBArNstFg/VwiIjENcHmIsjyiPK0H/5GPgfSs/1Xqj3432xtIBQA7gsGQxGQGyPTuM1Nv65NwL3rl1TIIUFFkZ784HqRj4zVL1HV27oYWrbW/KACWMn3oLTweO9CAz13qDbrarfJCyhUrsCtuYkEcE4ViRPYyTVhrL6rB895iDDsxYeVoYy5LDmO2CIxins6o4thLRa4NzOtw7i63NzBmtHuoXGeR8qlnUWXcO/h7I3Frdgs7HdMLccmAAPemfWOKoRmeoezV3Y+oVJtlrjAqQIhzwoM4J9JFN6L7V6jTIqo9vwwZXcq3GUSJiQWWe3arr2v65bawi2vHR4W4BccYWIAKjgbTEAgZ71l7ugVwGTau4vO8kARkkFRH0g/wB9Yu1szkt6NRbveK24XLKyd/iOq3jvO45YKx3cYMRGfSpJvWgzt4166yBgWANkeYMYMDIJyAIPHpWf0vU9PaXwmclASSEtw+4+WdxJU9j24Hxq56lf0ot2/wB2YsjlR5rY3FgG3EkxGPw4zUONaKTsn/8A5SyIB8dMDy+PMY9ZrqqGeyPwueDO2JnPa5HelqaNDw7xK7fNcVNNAqSR8DHxmu3Z/rQwaVWoEafpvUN6jHmGI/1ZyP17/lUrWaC6rIHVrbXNpTd5CQxhWnEKTncY9aznS9e1tjtYqrja8GJAMifUA1Zay5gkj7nkDyiaBk7rtp7F/ZeVDcUr4htXLbBwQDML+LJyefoCUOltXNLcuTatbCkKbha5eb/3Nu6ICqVbaBHOScVQBuwAHyEUtts1aILQ2gryUnySQxK7XmCYHvQY+HnFLorStyQsZiCZiZJjIEckTEcYpUQFGY796qqQIKw2QzNOCQqwoGSrkkYFXfRegXLZW41kv4gTwgo3EB2hnIiEIUHDgTBBjNWhE257NXtJct3Ye5aNs3Eu2P4i7CuIJG2dzCQSJgxzg9z2NuapRqNNbIbm7a2sCGBloHY9479qn+0ns7qgWuXrzvbQbdv8S46+61s/uwtm2EDEAiYIUHkhRefses2ALyPcm/cEtp7iBW2e6TliWnuDBAIkCanlofHZ5/d1TiF37WaVOY5zBAieDj4UC/ZG0ZnljIGDmI9cV7l7Wezt6+rBbrGyQWe0AodiowltwAFUmCd27iIM48m9qehnTeGdl62G3eS9s3ELHmBTBGRyBE98xFl0Zzp11w6i26oV3MpfKyYEZB2981vfZfo10pct6sW2tFN5upuS4u0PtttctqpZNzAgENy42sDjA2lIu7lxtlhEjPopHfPf0PPB2FjqWq1SW10ur8Laykp7jeIDG8suWAH4PdJmZBEavaM+mZvrKW982GuFBMbwsxuYhtwI5EfhHfJ5orddddOUSIKAPNtMRJL7gCcTO8mQfkKT2utXrd7bekMRyQBuCnapgdoAHwiKXpeg1CpavjaqwSrsVbtMBA87hG5Q0eZRMTmEUWvRugXktC5fAsho8NbrLbJzztciOAc5+Bo7aiyglwhYbiTbLOWUHJ2yFUZ7gSM/AwtVYtWmViV1MkM19i8XGyu0bm3MoyDiQQQcgxV6rVtFy2jFQ/KKSA0GIMHzR8e31ibbZVJHofR+pG8gsadlZDDstny7wzENuJUsMAc8SZFSNR0m4AwMWwAQq3GVC0nO3e2QJPMd68v6Vr3sIl22xU79pIYiVIyCAciD9xW0v9U3i3O3yEndsyxIIlmad/1EZwKTQ0aXQWBBVb5ukBV2W1uXAvc+Vtq9znt9KZqLgW74SruuKANjurGJjcqKYgkj6svrUTS68gAtdZphtolQDO7MCMR/KfyoPVb73PDa1a8M7/D8NjDXC5AYh2bcBOQIC+UTk4VWPonM9152hCyj3EImAOwGWAEz2z9qjqGsG1l2gMFLu0tO0TII4BA3celSLftXqLYKpctrAOIB4Ax5B+rdzVPqtSWN0tLb5BMZk+Zu/qeTTSBsZcveXTOWUP4pLTImQUJ8qkwAoPzjGJqwv7R4IQyC4tqVbG4kXpJLAhiIYDAAbmZiuW3bmyjbmADlmY7MkBZ8gYxmRGcRVhdvLaHiKdPJJCqkttEBS3nJO6AqruEqA3qIqkSmU/Vr4uXXEZVVKy0yrD8U8yRzPJPMU3ozu9hwjZQGQs7mRucckfDuJqT1Hrt+5YAvXt6DaoXam+JkkPt3gR6mOOYqo6SzIjRdVJG38QMgEA+UHjPrzVpaJb2E/e7AgMjEjDZ7QYjEgzHB/WnaC6JICgIe7uJB/mAkE4ntHr8Brprdy8m9jF1gGKg8kYPHBYZ4jmn6/pyWm2tadSD5f4vmcesbSuzHbOcn02VNGL0yzs9eUKA1ksRiRdCyBgY2mMR3rqfa6ZacBgoMjn96tJujG7Yy7lmJg+tdWdR+Gtv6eTXAKaq5H3qReszxQRg5rAoGyfrStagilf8Az7U+6Zj/ADvQAJrcGpp1u62FgAjn4x3oLr8KGy8fI0AEQ8UVXiSeACfpQVaif+KoR7V0j2Q0OltWU1ys7XLpuK4Y7B7kSybfIwAO0g+7Jq69kr1j971L6ZHW+bJIQXVbTkJtCRABRiWAI4ENwSay3sN7WabW6a30/VzbuoAtq5PlfaNiHn/iQcgiDB+hNf0PVdOuC5mBIF1PdIOII/DPocTxMVLbLSRlOue2PUDfcXrj2roaWQDwircAY820DAkkQJzMknR+takX7d+0iC4iuAUthN7BCdhYDzFvjPqa0vS+srcu211gS7aAK/xUFwicA7/eWPUHIwZxGlv9De1rNNevXbFrR2BvsWrVplk7YKBR5Rkqd0knbwM01JCcQn7R/bHV6RbNuyNr3FDNdCh5MwURYOfUwTkRWFu+297UAW9a6XLBxJsC5syCWJtsl0ELIBRp48pzW99qeo2dQ+wtYu2CArZZLtp4b+NauNKGBGIXjk4Fed+0/s1qLVyd3jW9pfxAQWCCBLhmJJkgSN2IMikmM0nTvZzp+ssi1YvPKjdbO1Rc2KwF5XWR4jRENtmNsF4NROv+wi6BrRUuQ9tZYmP4i++RtAjkEdxPzqB+z7RiRqtjxZvqXbzkGwysrBArDewuBQZBADEd4M/r/tOdZqLjbmFpZNpWxgQMAYkkE/1xRJsErKHreka9kuzwAJb3o5gmY3T+IATMkTU3pXshp1sW9StxvFO0tbuFbYRydi3FaV3qG+JMwACRBQ5zUXUWZnaRnJUztY45giDIBBGZA9KlSG4lhcVdLbvJcvreFzex/d3VSpYrIYOCNlyFnZBxII5rGhg907NwVpADsCeJyw2g/OBWs6f7MaTVWSENzS6xZBtl2vW7s+bem4m4fSASRJ8rRNY3V6C5aubLgz+EgypzHlPfPqAfUCtFshknUjbbtcfiJj4mf6V6J+zfqOnZF8W1bFy3/DN1zccNmQRbyocKUliR698Y7qvQbqWVPhXAWPiDG62ylYPhtAMg8qSeTFXH7L/a4aS5cttZ8RXIYsGCm3tkHDYM4xjg+tFBZq/bdL37zbtOAtiSbItgQQQAZAgzmIP55nMMhW6fATayn8IDRGVIkE7hEzP2ivWtVpdP1GwCVLKdwVlIDIZIIweccEfSqM/s+0qkeJcugHAG1EXER7qwPymam6H2YPVaS6wa4LTGAN8LuG5hG5tsBAf5QIGBAoST/pJgEwPlxFe49P6fbsWlSyo2jODMzyxPcn1qo1fsTpXuNcKld2XCttDesjt/0xRyHR5NZBLEyI2qJIxnNAvkeUNOYaB2BAaD9CO1etdY9idPqEVbQSzkFiltSSvoDyMcds8VXdS/ZkhE23YsCSVfbDYGFaPJxyQaLCjyrXac+GxiIPcjJnOPrNM6X0h752pt3DlWJGPUR2kZgd627fs/1jqxZUURMO4k4GPKDAB781r/AGI9lbOjVm3B7rYZuABM7VB7fHvHwirU6JcbPKOq9E8Hy7g7Ko8Q2VuMqD1LsBHp9JMTW16J7MvrdJae4FuKwkbxsJgkSI4457jPetH1v2p0NgOl/U27THjwn/iEE7fdSSSJPIPE9sZc/tr0tldlm3qNQAPfuEJJM/zZEY7Cj+WhcExl/wDZOpYkWoHpvY//ANB+lLUY/t6aT/8ApiJMfxu04nycxFdS/nYcEeLE010B5pu+nA1IyPetRmhhpP0qbQrunB4waABi7j/O1M8SDTblsjmmye9AEuzdAaSBHEcjsaJctj8P9/SoM4pUukUBQW4Oxr0L2U/azqrKi1cK3kAj+JJJHpunHf1+VefhwecUqLBntTTEe2abTaHqGbDjS3zt/hN7jMQMJx3wNv8A8aharpV+yCLiMBb8pOWVRkj/AJVPI45rB9H1YdtrsFJBi4TB3YABYniMfHHwr0L2f9urttks6wsYlUuDNyOPL/8A6ZibZye08UnD4UpfSt8XvOf8zRm1VxwoLMdklcmVmAc8+n3rY6PQ6XWh7i27borNuKA2n752r35O0gmR6Gm6b2JslyDcfbhkkKcCNwYr847c1BRmTrbtwBA5tllFlmWQGt4EFVwYBPHI+9UOqtv4pLDaQFWIgAIq21G2cGFyPUmvSLPsMFuned1og7Wyc4w2xgw754+IoPt10jSbWuoxN5hARWBVmwNz87Mcmc+hPIM8+0znbGe4n5fH4UTqvSbtmGIm2/uXFkq0iYB/mGQV5BB9Kg632wJY+Ja3soVV23Nijb5cKEwIAwI9e9L1L9p+uuqEW74KKAISHLQB77XAd5xyR/WQTkI+RDCRgj1BBkEH1kTIq603Vd7KbpBuKQVvFVZiRAUXA2Ln/M0MO5jFY/U+019/eKd5i0ikz6wO3amaLrjKRu8wnI4P0NMVo9x6V7YWNXbGn1aopb3SMI+SAVPNppHcj4HtWd9ov2eqXuNaDv4bQxClLiyoIPEXk2t7wBGCOxrL6D2msDym5tT3ouWfFWYAygBIPbcoJjtV3c/aLp/3dEtX7tl0JG1PG8Nl7OsrKj/QdselKx6H9E9hLdm3+9rqb+mZGVpVcXCuFBBPnBmPTzkYFXP/AKo1OowFBJQLcZJBLQd2y3JjAbGSADk1j9T7fWjbYb9Q91gQX8QhTMgjawkgqSImPvQV/aIEtm2qMczJiTHEnvHbGPWny+ipej0zohuWLQ3PbQZJV7wSd3YAKSkcgqe+R6WtrqjFlyoTIP8AFW4QcAAECPjJPrNeE3fb7UgAI2wY/wBXBlTBwSOxIJz8qqNT13UXZ3XrpB3E+dgCTzKggGQSOOCR3qbCz33q/t1ZsKviXrW4/hlWO0cyFmCfSTyPlWK6r+2VAY09tj8WZ1AziFJj/tFeUqmOwHw/z1mnBankFmx6n+1bWXd2VQMIMCfj8u/pWb1/tFfvDbcvXHXjbvbaQZwUBCkZPIqFtA7/AOCf7UkgDA4/8UrCzra8QI+Q/pT1Ga5nAPyx+gp3ijH0qW2IdEUtBInMjNJQMgaqwUdlYQwwR8RSK9SNbrmvbS+3cibS3BfbJE/6u3zNRkQkwBJPYf0rqJHzSzTA1dNIQrehyKE9juufh3os0wjuKBkQ0lS2huR9e9NbT9xmigAq0UZLlC2U+ymc8UgJVvUetafoftNbRdmoV7tuIAAUlfh5jBX4du1ZO2nq361NNlI9/wD7TT2g0ei9F9pbdq8DotUy+IAjC+IA2yV3EiGgTByRMTmvUtb1RF2kiWZS0qBtxALECT5p4+fpXzZp7CMAPMWOPL3Jx37mtv1D2b1vhpNx7iunlVbzCVBWR4ZQAEHafp3qXY1JHovWfaS3Y095xNu6ih/KQDJkCVU574b0rzz2l/a9f1GnOnSUDArduYDOpkFFA91YIG7n4Dms83QXXeXtXQFUNc+CndBP1BzUFrFnMKw+v/mkkJzRX76VWqedNbjAYH6UBtEkHNz/ALePtTonkvpHN341yk/f+5E/cU+1oVnhj/1D+1TLenQAeU/Ld/t8/vT4i5ogs5pue5+1WJt25nZ/3tQb6qIAWPXJM+nNS9FJpgkH+flTppiXMT/nrQmucfEH+tZ7ZQU3gD96HcvmPz+nFR3kyfUTTiDAH+mnQBDcx8z/AHp2/j7/AKUPUDI9J/vSKfKT8P70UA7fj7n7zTxc8p+Q/M0K6IGOwX7Dj9KbZaVP0H2orQDkb3p7MP8Aam3HOwH4/wBf965B5iPWD9pmmXc2/v8AqP7UwJls4FdTLgg/QfoKSoGQkViYALHgAZP+9duzGQczPYjsRUv91BEgmciB37R+tDOhJOIMxGckmPX581umScjqRtYQ04csY+IYQcR35BjtNE1Wie3G4CGyrAhge+CPn3imLptuCp3DgQIHrPr8qM6XH5kxgfD5DgVdEOVEe3cAORuHpJH5jg/ep7dJUpvS7Axi7ba1gmMNLB/jHb7UO1on9B9c/lRG0Dt7zSfiSf1ppEvIvpD0qgtBTcDzkKQP5lYmFI5zIxmr65otH4SM5e1c2/8AtvuL+jMu0gT9Krf/AMZHLfYUh6Z8TTWiHlX0rr8SdpJHYkQfqASJ+tNt26tk6SB3P5f2qTb0hHBOPl/apa9j/lT0Vem0ZYgAGtL03oiKRuU3XP4Y8o+Z71aezvQ7t6PDWRAJY+6Afj3rWtb01kbSxuOuGK4BPcAT+ZNGg5WQvZ72XS/cdtQAiWxARAqS09o7Afee1boapTCCAsd2BMARknuf6VgrnVMkogUT3JP9qaOqv3j7f70qKWRI3V9LTK1p2UrcG1lUD3c4LHtk/Gs37WexGkFhntLbtuM4u89z5SIbnjHFVadWcZxHyofVetl2KgDaJE5zBIkGeCM0qE5prZi30DA8Up0DgSVMVfhQe3HepGtv29iqqmdo3MSee8D04qjHRkzYPoaYNOxwFNaAWql2OnAKLj+VO08t8h/WiiotFHp+gAkeI5C/BT+s0ms9k3dotOpmIk7YEDu3PHePrXrHQ/Zy2to3b7IyQGC+UqoickjJrz72u1s6t7mmbYjRCbVgEKqkgRgGJj1msnFnUpQSMxq/Z29bITYzAfiCsVkASNwBEzioL6NkIDKQQPQ+laFOtXlA4Prkr/8AWKKeuhxFyyD8dxJHrB9786ipD5Qfsy6r5THYf1/2oVuS/wAMD9BWqfqOncQ+nPEA5mP+bdP50222iMfw2QegLR+pM0tj19MvfEn7f1NCAO0/5iK1TaPQFpDXFxEb5HMz50Jn6x8Ke3SdGVxeaJMyyfLsB/k07HRltT7p+o+32/ShjAf/AJsfpxWxf2X0rgFLrqP5duDAgQxBkes8+opg9kbZX/iyfQ2yAZ+IbH5/SgOLMjaB3/8AT8u8UlvuPgP/ALVqbnszE+dJiAAD37zP5RSt7F+SVu2mZgAQGYBYyfNGcn+UUWHFme3cfIevoK6rsey7gAeJZwAP+L6f9NdUWPiyn0KAjK+8zLMkDgEf5NTLatM+sT34/wA+FR9Om1TsZoaeRtMTBx9ufhSPqjvJ2hSSTCyFE9guSsZ79+1dCSM5XWiU2gBJ9CcACMdvlUhNOBTLDk9qkg1skjgyTl7G7aT5U/ZNKLdUc7YEJRBbovh07ZTJ5DLGla4wVVLM3AHer7W9EtaNYu3bb3dhPhqxDgmAp8vYS0yIMCrboNvwNMLiAG655iSAZgfDFUHV9CWdkYg3GE+uQWJk9p9TgDNY5Ho68MaewfReuXPCFlW2WwuFViZklizE5GTxgVrf/TQCovir4zT/AAyQMCZjOYIisB7NdSS04bYfEVpQEEAQIORzyDBxhTWn1fXBe2lrardDL51xIBnPxnvSgrReWcVIsdX0B7W3xCq7ogTJJPYAZJqP1PwrIVD5nJlgORgwPgJj41oOu9cJ0tu/bHmbG6J2TzzwcRWGY7yIGT+fqSatIynJLouOj9UDBhdtqVtIxWMAsxCruH4skZ9KH1bpb2bq27kQF8pXPkLMw+cEsM0fpns15gXuCPeIBjyKJb84H3q79per2runSNrOW2hu4UeYx37gfehr4NO4/wCRklEUx4FPuNAn/P8AzUjpesshXN0yxnYIxkRLH07xQkTy9C9PewgL32DEYS0o3Z/mY8fSqjqfUWvPJwBwPQdqukW3cZbfhBSdv8QS0DdlgvecKPnVPrdMqsQpJyRkRwYyPWqREpOhya1vCKEsQBIG6ADPMfiMfaiezmnttqFF2211TPkUwWMYyKBMhvp/b9Kn9A1xsMXFtHJgDeu75x8TMUMIytotfaz2bsixa1FoeEbhnwiclCSVIHyI+kVi7mlK8itro/aOzrNL4bWXNy0m1bgOFc7oETESBIn+lV1zpviFVLgYMEqfgckT6H7Gs47RtlVPRlxbpngCaub/AE0TgjnjOPUfQ4oF/QlSeDHoQeaujHk0VlzSj0pn7oI4/wAzU97eKQW6XFB/KyuPTVj3R68U9NPExI+pqcVpFWjgiv5pfSIqH1I57mnb3/ncxxLFv1qQFpdtHBDWeX0HbvXI97/tX+1dR7YxXVPBF/8Aon9K/XauT7oGPMNqidoiW2eWYAHpjE1XIsny4FTrfRTySfluMfnU2108CiMGbZPIgtIiWlNSktVIFgU8262o8+eSwQSlC0UrRBawDQZXYAJTglGe3FPs6csD8BNMCd0zrradT6GInInj0qB132ht3vMELNteVVCBvOwB28sMUw0HjHE05Gj61mdXKXDB2rnDMe+TjuPLkVhmdaO3xXy/4Wvs5YZg/mUqp4IJMkeU8yBIgx3MxWp6V0fx7oVQFVDLk+9EzHx4isR01bLKrrfNu8LjKQRjZvJDBsgkgqIMcz6VsujX1t3BdJwPjzP608XVD8hJSTPQWezaQI21bZ8sHgziDWb631G2tpvC04tHcNrELkZ90cjH2qBrfajfu/hqwyAW5g1RsZq1H6ZzyqqQ395aCCxhjJ/z606zZAlmmPhQWFWvSuoFGARdxyIIkEQZBHpFWcydvZH12t3W1VVAAjMZnPf61F0l/aGGxWkRLCSPl6Grb2hRQ3lcFYELAlSQMY7cVV6fTlpgE8cfEwPz/WkuipWpEt7oC7Y2tElpkMMFVHyA+5NRWsSVC+YmMDOT2+dH02tuWyUJkT5lMN84ninai8AcooEcARgwR/5pDtNFeqkMQZniKtr/AEtbelLeNb3ld4UPtIPdSCIY/CRkCDSdNFov/E3AHllAYg9sHtNA9pCEQAybZJIfZtLDn8WD3HxH0mMjpGuFK7IPsghu3DuFwt5xCFGhdwk7RnkZLEcoOTWz1d7ZaK4fcWBV0KNng7okdsye9ed+z+tCP5ngEkErAkkQs+oEeuJ4MVujqOQLjbTEz3HIbacfSazh0dOTTAaEW1IDBX4mSVjtMjnml63esvAsoFKg7iMgme3r8zU630pnXcipcUHbKnaZmQSDHb0que26+YKwg+9EgemY9K1MX0VNzSBnAE5A+4yfyplvpwaYPDbcA8fzfKKs0sKzZfacGSpPpPFB0iTkGDLNnEgzj7/pVGVbKZtMQ7LIMdpzyRgdxTPCp92+TqlFvO4bW9Vz3B78wO+CKnanRMjBWEHJgkGMkEGCRMg1njldo0zY+NMrRa/SnNp4z8qsHdfd7SSCP8zUzQdNtbx4zsiY/DJIPcegrWtGKVvRSLpWjFdWk1Gmt7iEDFQYU+XIGJrqk14FBFJtp4rorWjisGVpIom2u20hWMVc1IYmAPQQKREp3NFFJjtTcLQT6AYpiXIBj0j708JTClANvsDcV48gDN6Ex88waznUrwcsNoB94rJn0yD9PtWi1Vy6sG2VEA7i3PbjsO+T9jOM9dvs+SB6yABJPx7muPyHuj0fDjqyFoNOCQCy22Y7RuBEmCZ3DCiQBHx+U6rp9m4qbbjTBwPQQBEwPifhxWZ6Vat3BctuvmJ3cScYYAj4z2NaLo1w7WRrviFT9QvacVpiWx+U21RZW+2KJdVZO2QPjVp0ZgFJZVYcZ5g4qruKJODGY+HpW/s4KpWAUc96mW2ATcHIeY2xGB3nv3xUSpyaByo8yZEgFgDFNkx/REK+o/KpeiRSCDCkBiDmSRmOeaMOmXmHIiP5xEff4VGOnYNkj6MD+lKrK2tjNg3DJM/Dv/Wpg6YXWZY9hieI5gz3/KuRF7rJ+JI7Y4+NWWkJSItsCZ4aAREd+/IoaaKikzO27Zkc/GAe3yqX7SdSe7pUYksj7ZAICsDggNtO0yCDg5FKbY/iSTwwA7mZ5xH3qm0ntGRZW0jBl2lGRgpWJZpnkMZJ3d93Ppjmfr9HT48ff7IvRNLp7ly6WOw2zuVdyNuB9yFwWYRzgRB7wPR+m9Jt+Et0TuWC4aSscgwBOQcfGvKegXGtagEbiitv2RO7jdk5iPjXo9n2lLAeExFoYXgyvbPfMmeKnFtaNc1KVsurlm1cHkgPx5P4ZgiBzhvpVYeo3bIKqzopJDK4DAEgj0zwR9KstNplYBiVubfN3Rhu5M+sVYoEYsze43khwIx6yft8vjWhNWYG7MyDLDAJ455z2py6xzuUkA7dnYDysTjEYmrzqvs8xfbaCsvOWjkyJjjBjgVTPpAlx1ZdsZjdPww0Rzn61XaMGnFmQ6puGqVWaWYgw2C4Q4XBwpHyMcciNHrtRbKqLabYVVJ+SwY+s+mIwKyvtAzeOWUMW8xtkZgehMAGDzWhsWtwBBx6+vHH3rHAlyZv5LfFHWrG44Bj/bOe1WNlU4dbkCNu2DjHrRtL1O5ajY0AdoBBnmQeZoVy/LbhKEZABO2efpXXKDOWMkDa1bkw7R2xFJWk03U9OVBOmYkyTEHkzzNLWWzopfUYcUorq6tTz2OpK6upCC0q0tdQUFIwPnQrnNdXUhsYwnmsV1Qeb5ER9Zmurq5c/cTv8L+xJ0whGYYYXVAbvBt25E896srA/j2T3PiSfWkrqEbZun/01GjHmFD1PApa6ur2eZ/UFYGanJ76/WurqbJiAPI+Qp1oc0ldTj2OXQSpnUDNm2e8811dTyeh4+mVWvHkufIn6xzWQ1IgtGJZePnH6Yrq6uHye1/o9Dw/xf8AsqdddIbBIwRgx6V6D0v/AIYHYYHwEDArq6tPF7H534Itum3CHwSMN3+FarQoImBJRZMZ4NdXVtPs58PRG6vgKwwZt5GD+HvWYibtyf5XP1gGkrqj+rKn+SMPqjAWP8kCavvZxf8A9e2fVVY/ElRJPqfjS11YeL+Rr5n4IsTTGrq6vTPNBljXV1dQUf/Z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50182" name="AutoShape 6" descr="data:image/jpeg;base64,/9j/4AAQSkZJRgABAQAAAQABAAD/2wCEAAkGBhQSERQUExQWFRUVFxYUFhcXFRcVHBgXGBcXFRcYGhcYHCYeGBojGRcXIC8gIycqLCwsFx4xNTAqNSYrLSkBCQoKDgwOGg8PGiwkHyQsLCksLCkpKSkpLCwsLCwpLCwpKSksLCwsKSwsKSksLCwpLCksKSwsKSwsLCwpLCwsLP/AABEIAMIBAwMBIgACEQEDEQH/xAAcAAABBQEBAQAAAAAAAAAAAAADAQIEBQYABwj/xABAEAACAQMDAgMGAwcCBQQDAQABAhEAAyEEEjEFQRMiUQYyYXGBkUKhsQcUI1LB0fBi4TNygqLxFkOSshUkw1P/xAAZAQADAQEBAAAAAAAAAAAAAAAAAQIDBAX/xAAmEQACAgICAwACAgMBAAAAAAAAAQIRAyESMQRBUTJhE0IicYEU/9oADAMBAAIRAxEAPwC+CUhFGK0MivePIBEUwiikU0ikIERSEUQj8yAPiTgD5zUm10u6zqmxgWMCVI+PfMfHt3ipcku2Uot9EGKaRVpr+gXrQBZCRtDEqCwWexIEAiPlVYrA5BBHwM8YNEZKXTBpx7GkUkU+KSKokZFIRT4pIoAZFJFPIpIoAYRSRT4riKABxSRRIpIoEDikiiRSRQMZFJFEikimAyKSKJFJtoFYyK6KfFdtoCxkV1P210UwsbFLS7a6KAs4CnbK4CnCgLGeHXUWK6kOzU2+h3mUMFwYiWUTPpJ9M1C1OidPfVlzGRifgeD9Kyn7JvalbrC3q73msKPB3SdwJOWwSzIx+GCsyc1Y+2P7Q2N57Vtz4a4QrtgsM7mBGc45EYOYM8C8mV9HZLBGuywYioj9TsggG9ZBOADcHzztDED4kRXmOpB5yd3vZJmDIn1z610eUwO5P51bzy9ELCvZ7lpuv6LS2wUZdTdZggFsqWMnHlY4USJIn+0Bf2urfDLptM4vAHN7ZtAzkbGJaAMg7eea8VdpJkR/kVJ6bqwrENkGJ7+YTtP0muSUb2zqi60j0jqfWnuWGGp1wAvFiUQk7ECmRtszuGRKcnOao+gavbeayGDowNxTDCDMkQwBEgk/T51T6hclFkSSoyMYgj8iKdqNE6FbymCsRtntyCe0zHxqsUuEkxZI8o0biKSKqPZjrTXwy3I3LkEADcD8J5Bj7irvbXpxkpK0edJcXTB7abtozrCliDtEAmMScAT600ilyV1YcX8BEUkUovKYhgZ4ggzT9tNNMTVAoroou2k20xAttJtou2u20AB2122i7aTbQALbXbaLtpNtMAe2k20XbXbaBAttdtou2u20AC2122ibaU26ABba6KJtrttMBgWnBacFp4SgBm2uou2upDPEuma82LyXFnysCQDErPmX6rIrc6bW2ntLcmyqwWIKLdO5uUMqCpw3JM7ua8+cUumvbCPQxPynNeNGdaPVcbPUtPptFcHiMSsZNoKxkkiApS6PLzMr3EcVrum9c6MtlidOvkUt5rIJcjsN5JZsgZ5rzPozloW3YFxmG5XVr7grA5VrhUEHkbRBjiBVt1DpN1EFm8RYuqNygwNyuQc3ExkoY3HsKqT/AGJfoqNQ9i4SVsPbBYmUuboEkgbWkKeMD6elMXpKsrPaLuUBZ18J0MDJ8x8uB6ZMYHaovUnuI0MFVpMPadCfiGNolWz2wwj6VYdMBIBuPriq5BXyqCDIgXC6AD1g+laXoiiz6N0+5fVXazcFsQN/uCADxccbRz73H6UntF1oq2y2unVPKSig3m3CTJuPg4gzbgeY1N1Vwhd507IrbVC3br3UZsvubcAzqQFO3C8j0jI6i69247RuJJZmAPy3EcKPgIA+AxWS7LfQXTap7dwXE8sGTtwCJyCD2IxXq2h0rXrZu2ALqrtO0MJI5YHIKwB+eK8dS+f8Hbjit17C9TRFZbR2uIZypJDbgVkTxhQCI7CtlKVUmZuMbtouLd+/qGdQ1uytuc3FUjzKsKJUqpkdlWSDyTR9Bea5aTSofFt25LXG3JvcZYlBAS0H3MQzH04xUe/1rp6ELc8W5eBM20YkbmIyT+HAGPsO1SNb7VpbS2LN5LJBk2bdosvmgsHuEhbjwWY7sSD3rl37Oi16IHWOmy67L9pyoCqqXbYCC2AAXO+QBAxBwpOeKkaPVLdXcpBEkYMiRg5/zEVT77aaZ/BuM+ovKUY7banYSA264NzgEAeXcJ5JNUfsn1xLVwq/lRwAWJwrLJBMnAgkT8u1dXjz4ujmzx5Kzdba7bRQs8d+KrtR1JoBtoCofaWclVMDc+R6DHI/rXbPJGHZxxg5dEvbSbar9B1fcu64UG7jb2yQeewx9j6VagUQyKatBODg9gttJtqz6XoBcbPugEkesdsZjOY/Kai9S1JwzWTaXebSyu3cACd+0LMTIkkxAk81Ms0Yy4lRxSceRG20m2jbK7ZWxkB2122ikD1AnjMVY9L6G9/KwBMEndjj0Hx4n+9RLJGHbLjjlLpFZa0zMYUFj6ASfsKsNJ7N3rn4Co7s/lAj55/Ktj0zRi15EhhJLEjMfygqMwY5J/rTupXdluHZVBJ3M5JgRyYgR84Aril5b/qjrj4q9spunaexpVLmL7cFlghScBYJ7w2eYFV/taqWbZuHSjaQGF5CQQTCqrAHOD3x9YoHWOsk6i0NPqhdQYKJtRAVVyS7BgrSeeIAHfmq6hrdQ6PaJYhpBOxnWCTBE44UDPaa5+bcuTZ0KCSpIHbO4AjuJp22qjSa3wWIuElW2bWJJ/8AbH4ILSTieMD51eqMA9jkfKvUxZOa/Z5uTHxf6BhaJbQdyFHJJMAAZJP0ol23s9/DFZRDhnJwsA8CeSYEVM6t0LUgWoSyAqs5UXoPEMWL4PJHJX1qMmdR0uy8eFy2+ivbreSLfhFASFJ8VpAxulXCmecDvXVcaKxqAg3WrQOZ22pHJPKHaT6x3murgcmd/FHzcaEaKDNcVAJrEZaezntTf0bfwnAUkkgqCAxgbhI5G0fatrq9fYvP4jau7qIIMsrkspAJC7yAkEtOYxj4+YirfoWvAm2xIDQQwAJEfhE8A+tOwNB1HqwuOH8JERQqgAKPdO7c3+okxIPEDirboX7QLtkIlq2rMO9x43AEkr/LkQOTkwBJrOXrY24PM4jmflwMD71EfTMoyJg9mVgVjzTtJj61on6JaNdq+vC4fES2NM7gi4Qu0GSSZBWe4BAmfTJBy1yPFPmBWSd0bRn0EDaJMcD5dqJZ1gZcSSqgFpkmO47xEfaoD3exYqpInkgxMSByc0kgbD/vTT8cRzzPI+s5Hxqb0bqng31LYGVbEQDyfuAT8qN0O9bVrviEo5X+EwC7ZIdTIJwBIcER/wANl/FFRbe1lcBU853BjjaFJEAbsEyO3fkxi06JZZ+1WqYvGNhAM/zfCe/yqu0+u2wCAV7qQCCO+DjifvWj13TAbItgbtq77QD5ZFwPMVIn79s1ndNqgCjqiqAynJ8TIMyWIGCDBAgYpz7sUTdjT2k0ov2n8ZSA3l07SoaRD3G3CNyFWMjzocTxjOuSzh9pBZ2Vm4DMDkiMT3IHwwJFaP8A9Q6rU2DpF8ytMLbthDtUcEyJHlnM+pqi6lpvDgk7CDEMCCRjmREGPWfKfriu7NX0M9n/AGsfSvO1XTI2OW24ECII4mfWr+x1y4SgtaWwJEqhLakjmSFuOwXiYC9qobSsrW3UL5wh8RwGCOpbdtXLcSSAOJI71ca7qZFxVt6jxrOyX8LxdOnm3SoUSV8+R6wa0loiJM6l7Say6AL2mtAic/uUHsuC4McD6j6VJ6H1Zwv8ZSQGAjyqQsA7YEZiccisvp9MCRLqSTtI8ykNzG5xEwZnj840Wq1yrbRPBskAsSLd3duLESX8FhkECBOAOKFPj+InDl2XvTuqWrxAC32XcqlFZVXdungGT7sTEn60/wBrbAs2rXhwrG5ObzXdpCsygAjygndLHOQOOMx0jXR/wltq0Ox8zFgoG7h2g4EeXtOCTUHqXWGuuASqgSQqIEE7TLcSSc5PHwpbbK6R6J07WjVKoLWt6qzXHTaTjhnCrBmCCJ7gj4sv9W07sVQn+GCDstBTcfnG6SBjj48VR+xdkKlxL90Khh1BBZSxzLoMNGxfXmr3Ra61YQjSoz3LhNx7zIF3E5O0H3RIEgYwaTbTasaSaui20NkXYs31AuABiVVC29ieREQoI5H4Zzg1YDSG35UF14EKWJCzA2khfpkxjHrWP6f1HULeZrb4gqPL5VBAMKiiN26cx2NaHR9SuAEFEHm81xmAG4/zKsAxnmBArNstFg/VwiIjENcHmIsjyiPK0H/5GPgfSs/1Xqj3432xtIBQA7gsGQxGQGyPTuM1Nv65NwL3rl1TIIUFFkZ784HqRj4zVL1HV27oYWrbW/KACWMn3oLTweO9CAz13qDbrarfJCyhUrsCtuYkEcE4ViRPYyTVhrL6rB895iDDsxYeVoYy5LDmO2CIxins6o4thLRa4NzOtw7i63NzBmtHuoXGeR8qlnUWXcO/h7I3Frdgs7HdMLccmAAPemfWOKoRmeoezV3Y+oVJtlrjAqQIhzwoM4J9JFN6L7V6jTIqo9vwwZXcq3GUSJiQWWe3arr2v65bawi2vHR4W4BccYWIAKjgbTEAgZ71l7ugVwGTau4vO8kARkkFRH0g/wB9Yu1szkt6NRbveK24XLKyd/iOq3jvO45YKx3cYMRGfSpJvWgzt4166yBgWANkeYMYMDIJyAIPHpWf0vU9PaXwmclASSEtw+4+WdxJU9j24Hxq56lf0ot2/wB2YsjlR5rY3FgG3EkxGPw4zUONaKTsn/8A5SyIB8dMDy+PMY9ZrqqGeyPwueDO2JnPa5HelqaNDw7xK7fNcVNNAqSR8DHxmu3Z/rQwaVWoEafpvUN6jHmGI/1ZyP17/lUrWaC6rIHVrbXNpTd5CQxhWnEKTncY9aznS9e1tjtYqrja8GJAMifUA1Zay5gkj7nkDyiaBk7rtp7F/ZeVDcUr4htXLbBwQDML+LJyefoCUOltXNLcuTatbCkKbha5eb/3Nu6ICqVbaBHOScVQBuwAHyEUtts1aILQ2gryUnySQxK7XmCYHvQY+HnFLorStyQsZiCZiZJjIEckTEcYpUQFGY796qqQIKw2QzNOCQqwoGSrkkYFXfRegXLZW41kv4gTwgo3EB2hnIiEIUHDgTBBjNWhE257NXtJct3Ye5aNs3Eu2P4i7CuIJG2dzCQSJgxzg9z2NuapRqNNbIbm7a2sCGBloHY9479qn+0ns7qgWuXrzvbQbdv8S46+61s/uwtm2EDEAiYIUHkhRefses2ALyPcm/cEtp7iBW2e6TliWnuDBAIkCanlofHZ5/d1TiF37WaVOY5zBAieDj4UC/ZG0ZnljIGDmI9cV7l7Wezt6+rBbrGyQWe0AodiowltwAFUmCd27iIM48m9qehnTeGdl62G3eS9s3ELHmBTBGRyBE98xFl0Zzp11w6i26oV3MpfKyYEZB2981vfZfo10pct6sW2tFN5upuS4u0PtttctqpZNzAgENy42sDjA2lIu7lxtlhEjPopHfPf0PPB2FjqWq1SW10ur8Laykp7jeIDG8suWAH4PdJmZBEavaM+mZvrKW982GuFBMbwsxuYhtwI5EfhHfJ5orddddOUSIKAPNtMRJL7gCcTO8mQfkKT2utXrd7bekMRyQBuCnapgdoAHwiKXpeg1CpavjaqwSrsVbtMBA87hG5Q0eZRMTmEUWvRugXktC5fAsho8NbrLbJzztciOAc5+Bo7aiyglwhYbiTbLOWUHJ2yFUZ7gSM/AwtVYtWmViV1MkM19i8XGyu0bm3MoyDiQQQcgxV6rVtFy2jFQ/KKSA0GIMHzR8e31ibbZVJHofR+pG8gsadlZDDstny7wzENuJUsMAc8SZFSNR0m4AwMWwAQq3GVC0nO3e2QJPMd68v6Vr3sIl22xU79pIYiVIyCAciD9xW0v9U3i3O3yEndsyxIIlmad/1EZwKTQ0aXQWBBVb5ukBV2W1uXAvc+Vtq9znt9KZqLgW74SruuKANjurGJjcqKYgkj6svrUTS68gAtdZphtolQDO7MCMR/KfyoPVb73PDa1a8M7/D8NjDXC5AYh2bcBOQIC+UTk4VWPonM9152hCyj3EImAOwGWAEz2z9qjqGsG1l2gMFLu0tO0TII4BA3celSLftXqLYKpctrAOIB4Ax5B+rdzVPqtSWN0tLb5BMZk+Zu/qeTTSBsZcveXTOWUP4pLTImQUJ8qkwAoPzjGJqwv7R4IQyC4tqVbG4kXpJLAhiIYDAAbmZiuW3bmyjbmADlmY7MkBZ8gYxmRGcRVhdvLaHiKdPJJCqkttEBS3nJO6AqruEqA3qIqkSmU/Vr4uXXEZVVKy0yrD8U8yRzPJPMU3ozu9hwjZQGQs7mRucckfDuJqT1Hrt+5YAvXt6DaoXam+JkkPt3gR6mOOYqo6SzIjRdVJG38QMgEA+UHjPrzVpaJb2E/e7AgMjEjDZ7QYjEgzHB/WnaC6JICgIe7uJB/mAkE4ntHr8Brprdy8m9jF1gGKg8kYPHBYZ4jmn6/pyWm2tadSD5f4vmcesbSuzHbOcn02VNGL0yzs9eUKA1ksRiRdCyBgY2mMR3rqfa6ZacBgoMjn96tJujG7Yy7lmJg+tdWdR+Gtv6eTXAKaq5H3qReszxQRg5rAoGyfrStagilf8Az7U+6Zj/ADvQAJrcGpp1u62FgAjn4x3oLr8KGy8fI0AEQ8UVXiSeACfpQVaif+KoR7V0j2Q0OltWU1ys7XLpuK4Y7B7kSybfIwAO0g+7Jq69kr1j971L6ZHW+bJIQXVbTkJtCRABRiWAI4ENwSay3sN7WabW6a30/VzbuoAtq5PlfaNiHn/iQcgiDB+hNf0PVdOuC5mBIF1PdIOII/DPocTxMVLbLSRlOue2PUDfcXrj2roaWQDwircAY820DAkkQJzMknR+takX7d+0iC4iuAUthN7BCdhYDzFvjPqa0vS+srcu211gS7aAK/xUFwicA7/eWPUHIwZxGlv9De1rNNevXbFrR2BvsWrVplk7YKBR5Rkqd0knbwM01JCcQn7R/bHV6RbNuyNr3FDNdCh5MwURYOfUwTkRWFu+297UAW9a6XLBxJsC5syCWJtsl0ELIBRp48pzW99qeo2dQ+wtYu2CArZZLtp4b+NauNKGBGIXjk4Fed+0/s1qLVyd3jW9pfxAQWCCBLhmJJkgSN2IMikmM0nTvZzp+ssi1YvPKjdbO1Rc2KwF5XWR4jRENtmNsF4NROv+wi6BrRUuQ9tZYmP4i++RtAjkEdxPzqB+z7RiRqtjxZvqXbzkGwysrBArDewuBQZBADEd4M/r/tOdZqLjbmFpZNpWxgQMAYkkE/1xRJsErKHreka9kuzwAJb3o5gmY3T+IATMkTU3pXshp1sW9StxvFO0tbuFbYRydi3FaV3qG+JMwACRBQ5zUXUWZnaRnJUztY45giDIBBGZA9KlSG4lhcVdLbvJcvreFzex/d3VSpYrIYOCNlyFnZBxII5rGhg907NwVpADsCeJyw2g/OBWs6f7MaTVWSENzS6xZBtl2vW7s+bem4m4fSASRJ8rRNY3V6C5aubLgz+EgypzHlPfPqAfUCtFshknUjbbtcfiJj4mf6V6J+zfqOnZF8W1bFy3/DN1zccNmQRbyocKUliR698Y7qvQbqWVPhXAWPiDG62ylYPhtAMg8qSeTFXH7L/a4aS5cttZ8RXIYsGCm3tkHDYM4xjg+tFBZq/bdL37zbtOAtiSbItgQQQAZAgzmIP55nMMhW6fATayn8IDRGVIkE7hEzP2ivWtVpdP1GwCVLKdwVlIDIZIIweccEfSqM/s+0qkeJcugHAG1EXER7qwPymam6H2YPVaS6wa4LTGAN8LuG5hG5tsBAf5QIGBAoST/pJgEwPlxFe49P6fbsWlSyo2jODMzyxPcn1qo1fsTpXuNcKld2XCttDesjt/0xRyHR5NZBLEyI2qJIxnNAvkeUNOYaB2BAaD9CO1etdY9idPqEVbQSzkFiltSSvoDyMcds8VXdS/ZkhE23YsCSVfbDYGFaPJxyQaLCjyrXac+GxiIPcjJnOPrNM6X0h752pt3DlWJGPUR2kZgd627fs/1jqxZUURMO4k4GPKDAB781r/AGI9lbOjVm3B7rYZuABM7VB7fHvHwirU6JcbPKOq9E8Hy7g7Ko8Q2VuMqD1LsBHp9JMTW16J7MvrdJae4FuKwkbxsJgkSI4457jPetH1v2p0NgOl/U27THjwn/iEE7fdSSSJPIPE9sZc/tr0tldlm3qNQAPfuEJJM/zZEY7Cj+WhcExl/wDZOpYkWoHpvY//ANB+lLUY/t6aT/8ApiJMfxu04nycxFdS/nYcEeLE010B5pu+nA1IyPetRmhhpP0qbQrunB4waABi7j/O1M8SDTblsjmmye9AEuzdAaSBHEcjsaJctj8P9/SoM4pUukUBQW4Oxr0L2U/azqrKi1cK3kAj+JJJHpunHf1+VefhwecUqLBntTTEe2abTaHqGbDjS3zt/hN7jMQMJx3wNv8A8aharpV+yCLiMBb8pOWVRkj/AJVPI45rB9H1YdtrsFJBi4TB3YABYniMfHHwr0L2f9urttks6wsYlUuDNyOPL/8A6ZibZye08UnD4UpfSt8XvOf8zRm1VxwoLMdklcmVmAc8+n3rY6PQ6XWh7i27borNuKA2n752r35O0gmR6Gm6b2JslyDcfbhkkKcCNwYr847c1BRmTrbtwBA5tllFlmWQGt4EFVwYBPHI+9UOqtv4pLDaQFWIgAIq21G2cGFyPUmvSLPsMFuned1og7Wyc4w2xgw754+IoPt10jSbWuoxN5hARWBVmwNz87Mcmc+hPIM8+0znbGe4n5fH4UTqvSbtmGIm2/uXFkq0iYB/mGQV5BB9Kg632wJY+Ja3soVV23Nijb5cKEwIAwI9e9L1L9p+uuqEW74KKAISHLQB77XAd5xyR/WQTkI+RDCRgj1BBkEH1kTIq603Vd7KbpBuKQVvFVZiRAUXA2Ln/M0MO5jFY/U+019/eKd5i0ikz6wO3amaLrjKRu8wnI4P0NMVo9x6V7YWNXbGn1aopb3SMI+SAVPNppHcj4HtWd9ov2eqXuNaDv4bQxClLiyoIPEXk2t7wBGCOxrL6D2msDym5tT3ouWfFWYAygBIPbcoJjtV3c/aLp/3dEtX7tl0JG1PG8Nl7OsrKj/QdselKx6H9E9hLdm3+9rqb+mZGVpVcXCuFBBPnBmPTzkYFXP/AKo1OowFBJQLcZJBLQd2y3JjAbGSADk1j9T7fWjbYb9Q91gQX8QhTMgjawkgqSImPvQV/aIEtm2qMczJiTHEnvHbGPWny+ipej0zohuWLQ3PbQZJV7wSd3YAKSkcgqe+R6WtrqjFlyoTIP8AFW4QcAAECPjJPrNeE3fb7UgAI2wY/wBXBlTBwSOxIJz8qqNT13UXZ3XrpB3E+dgCTzKggGQSOOCR3qbCz33q/t1ZsKviXrW4/hlWO0cyFmCfSTyPlWK6r+2VAY09tj8WZ1AziFJj/tFeUqmOwHw/z1mnBankFmx6n+1bWXd2VQMIMCfj8u/pWb1/tFfvDbcvXHXjbvbaQZwUBCkZPIqFtA7/AOCf7UkgDA4/8UrCzra8QI+Q/pT1Ga5nAPyx+gp3ijH0qW2IdEUtBInMjNJQMgaqwUdlYQwwR8RSK9SNbrmvbS+3cibS3BfbJE/6u3zNRkQkwBJPYf0rqJHzSzTA1dNIQrehyKE9juufh3os0wjuKBkQ0lS2huR9e9NbT9xmigAq0UZLlC2U+ymc8UgJVvUetafoftNbRdmoV7tuIAAUlfh5jBX4du1ZO2nq361NNlI9/wD7TT2g0ei9F9pbdq8DotUy+IAjC+IA2yV3EiGgTByRMTmvUtb1RF2kiWZS0qBtxALECT5p4+fpXzZp7CMAPMWOPL3Jx37mtv1D2b1vhpNx7iunlVbzCVBWR4ZQAEHafp3qXY1JHovWfaS3Y095xNu6ih/KQDJkCVU574b0rzz2l/a9f1GnOnSUDArduYDOpkFFA91YIG7n4Dms83QXXeXtXQFUNc+CndBP1BzUFrFnMKw+v/mkkJzRX76VWqedNbjAYH6UBtEkHNz/ALePtTonkvpHN341yk/f+5E/cU+1oVnhj/1D+1TLenQAeU/Ld/t8/vT4i5ogs5pue5+1WJt25nZ/3tQb6qIAWPXJM+nNS9FJpgkH+flTppiXMT/nrQmucfEH+tZ7ZQU3gD96HcvmPz+nFR3kyfUTTiDAH+mnQBDcx8z/AHp2/j7/AKUPUDI9J/vSKfKT8P70UA7fj7n7zTxc8p+Q/M0K6IGOwX7Dj9KbZaVP0H2orQDkb3p7MP8Aam3HOwH4/wBf965B5iPWD9pmmXc2/v8AqP7UwJls4FdTLgg/QfoKSoGQkViYALHgAZP+9duzGQczPYjsRUv91BEgmciB37R+tDOhJOIMxGckmPX581umScjqRtYQ04csY+IYQcR35BjtNE1Wie3G4CGyrAhge+CPn3imLptuCp3DgQIHrPr8qM6XH5kxgfD5DgVdEOVEe3cAORuHpJH5jg/ep7dJUpvS7Axi7ba1gmMNLB/jHb7UO1on9B9c/lRG0Dt7zSfiSf1ppEvIvpD0qgtBTcDzkKQP5lYmFI5zIxmr65otH4SM5e1c2/8AtvuL+jMu0gT9Krf/AMZHLfYUh6Z8TTWiHlX0rr8SdpJHYkQfqASJ+tNt26tk6SB3P5f2qTb0hHBOPl/apa9j/lT0Vem0ZYgAGtL03oiKRuU3XP4Y8o+Z71aezvQ7t6PDWRAJY+6Afj3rWtb01kbSxuOuGK4BPcAT+ZNGg5WQvZ72XS/cdtQAiWxARAqS09o7Afee1boapTCCAsd2BMARknuf6VgrnVMkogUT3JP9qaOqv3j7f70qKWRI3V9LTK1p2UrcG1lUD3c4LHtk/Gs37WexGkFhntLbtuM4u89z5SIbnjHFVadWcZxHyofVetl2KgDaJE5zBIkGeCM0qE5prZi30DA8Up0DgSVMVfhQe3HepGtv29iqqmdo3MSee8D04qjHRkzYPoaYNOxwFNaAWql2OnAKLj+VO08t8h/WiiotFHp+gAkeI5C/BT+s0ms9k3dotOpmIk7YEDu3PHePrXrHQ/Zy2to3b7IyQGC+UqoickjJrz72u1s6t7mmbYjRCbVgEKqkgRgGJj1msnFnUpQSMxq/Z29bITYzAfiCsVkASNwBEzioL6NkIDKQQPQ+laFOtXlA4Prkr/8AWKKeuhxFyyD8dxJHrB9786ipD5Qfsy6r5THYf1/2oVuS/wAMD9BWqfqOncQ+nPEA5mP+bdP50222iMfw2QegLR+pM0tj19MvfEn7f1NCAO0/5iK1TaPQFpDXFxEb5HMz50Jn6x8Ke3SdGVxeaJMyyfLsB/k07HRltT7p+o+32/ShjAf/AJsfpxWxf2X0rgFLrqP5duDAgQxBkes8+opg9kbZX/iyfQ2yAZ+IbH5/SgOLMjaB3/8AT8u8UlvuPgP/ALVqbnszE+dJiAAD37zP5RSt7F+SVu2mZgAQGYBYyfNGcn+UUWHFme3cfIevoK6rsey7gAeJZwAP+L6f9NdUWPiyn0KAjK+8zLMkDgEf5NTLatM+sT34/wA+FR9Om1TsZoaeRtMTBx9ufhSPqjvJ2hSSTCyFE9guSsZ79+1dCSM5XWiU2gBJ9CcACMdvlUhNOBTLDk9qkg1skjgyTl7G7aT5U/ZNKLdUc7YEJRBbovh07ZTJ5DLGla4wVVLM3AHer7W9EtaNYu3bb3dhPhqxDgmAp8vYS0yIMCrboNvwNMLiAG655iSAZgfDFUHV9CWdkYg3GE+uQWJk9p9TgDNY5Ho68MaewfReuXPCFlW2WwuFViZklizE5GTxgVrf/TQCovir4zT/AAyQMCZjOYIisB7NdSS04bYfEVpQEEAQIORzyDBxhTWn1fXBe2lrardDL51xIBnPxnvSgrReWcVIsdX0B7W3xCq7ogTJJPYAZJqP1PwrIVD5nJlgORgwPgJj41oOu9cJ0tu/bHmbG6J2TzzwcRWGY7yIGT+fqSatIynJLouOj9UDBhdtqVtIxWMAsxCruH4skZ9KH1bpb2bq27kQF8pXPkLMw+cEsM0fpns15gXuCPeIBjyKJb84H3q79per2runSNrOW2hu4UeYx37gfehr4NO4/wCRklEUx4FPuNAn/P8AzUjpesshXN0yxnYIxkRLH07xQkTy9C9PewgL32DEYS0o3Z/mY8fSqjqfUWvPJwBwPQdqukW3cZbfhBSdv8QS0DdlgvecKPnVPrdMqsQpJyRkRwYyPWqREpOhya1vCKEsQBIG6ADPMfiMfaiezmnttqFF2211TPkUwWMYyKBMhvp/b9Kn9A1xsMXFtHJgDeu75x8TMUMIytotfaz2bsixa1FoeEbhnwiclCSVIHyI+kVi7mlK8itro/aOzrNL4bWXNy0m1bgOFc7oETESBIn+lV1zpviFVLgYMEqfgckT6H7Gs47RtlVPRlxbpngCaub/AE0TgjnjOPUfQ4oF/QlSeDHoQeaujHk0VlzSj0pn7oI4/wAzU97eKQW6XFB/KyuPTVj3R68U9NPExI+pqcVpFWjgiv5pfSIqH1I57mnb3/ncxxLFv1qQFpdtHBDWeX0HbvXI97/tX+1dR7YxXVPBF/8Aon9K/XauT7oGPMNqidoiW2eWYAHpjE1XIsny4FTrfRTySfluMfnU2108CiMGbZPIgtIiWlNSktVIFgU8262o8+eSwQSlC0UrRBawDQZXYAJTglGe3FPs6csD8BNMCd0zrradT6GInInj0qB132ht3vMELNteVVCBvOwB28sMUw0HjHE05Gj61mdXKXDB2rnDMe+TjuPLkVhmdaO3xXy/4Wvs5YZg/mUqp4IJMkeU8yBIgx3MxWp6V0fx7oVQFVDLk+9EzHx4isR01bLKrrfNu8LjKQRjZvJDBsgkgqIMcz6VsujX1t3BdJwPjzP608XVD8hJSTPQWezaQI21bZ8sHgziDWb631G2tpvC04tHcNrELkZ90cjH2qBrfajfu/hqwyAW5g1RsZq1H6ZzyqqQ395aCCxhjJ/z606zZAlmmPhQWFWvSuoFGARdxyIIkEQZBHpFWcydvZH12t3W1VVAAjMZnPf61F0l/aGGxWkRLCSPl6Grb2hRQ3lcFYELAlSQMY7cVV6fTlpgE8cfEwPz/WkuipWpEt7oC7Y2tElpkMMFVHyA+5NRWsSVC+YmMDOT2+dH02tuWyUJkT5lMN84ninai8AcooEcARgwR/5pDtNFeqkMQZniKtr/AEtbelLeNb3ld4UPtIPdSCIY/CRkCDSdNFov/E3AHllAYg9sHtNA9pCEQAybZJIfZtLDn8WD3HxH0mMjpGuFK7IPsghu3DuFwt5xCFGhdwk7RnkZLEcoOTWz1d7ZaK4fcWBV0KNng7okdsye9ed+z+tCP5ngEkErAkkQs+oEeuJ4MVujqOQLjbTEz3HIbacfSazh0dOTTAaEW1IDBX4mSVjtMjnml63esvAsoFKg7iMgme3r8zU630pnXcipcUHbKnaZmQSDHb0que26+YKwg+9EgemY9K1MX0VNzSBnAE5A+4yfyplvpwaYPDbcA8fzfKKs0sKzZfacGSpPpPFB0iTkGDLNnEgzj7/pVGVbKZtMQ7LIMdpzyRgdxTPCp92+TqlFvO4bW9Vz3B78wO+CKnanRMjBWEHJgkGMkEGCRMg1njldo0zY+NMrRa/SnNp4z8qsHdfd7SSCP8zUzQdNtbx4zsiY/DJIPcegrWtGKVvRSLpWjFdWk1Gmt7iEDFQYU+XIGJrqk14FBFJtp4rorWjisGVpIom2u20hWMVc1IYmAPQQKREp3NFFJjtTcLQT6AYpiXIBj0j708JTClANvsDcV48gDN6Ex88waznUrwcsNoB94rJn0yD9PtWi1Vy6sG2VEA7i3PbjsO+T9jOM9dvs+SB6yABJPx7muPyHuj0fDjqyFoNOCQCy22Y7RuBEmCZ3DCiQBHx+U6rp9m4qbbjTBwPQQBEwPifhxWZ6Vat3BctuvmJ3cScYYAj4z2NaLo1w7WRrviFT9QvacVpiWx+U21RZW+2KJdVZO2QPjVp0ZgFJZVYcZ5g4qruKJODGY+HpW/s4KpWAUc96mW2ATcHIeY2xGB3nv3xUSpyaByo8yZEgFgDFNkx/REK+o/KpeiRSCDCkBiDmSRmOeaMOmXmHIiP5xEff4VGOnYNkj6MD+lKrK2tjNg3DJM/Dv/Wpg6YXWZY9hieI5gz3/KuRF7rJ+JI7Y4+NWWkJSItsCZ4aAREd+/IoaaKikzO27Zkc/GAe3yqX7SdSe7pUYksj7ZAICsDggNtO0yCDg5FKbY/iSTwwA7mZ5xH3qm0ntGRZW0jBl2lGRgpWJZpnkMZJ3d93Ppjmfr9HT48ff7IvRNLp7ly6WOw2zuVdyNuB9yFwWYRzgRB7wPR+m9Jt+Et0TuWC4aSscgwBOQcfGvKegXGtagEbiitv2RO7jdk5iPjXo9n2lLAeExFoYXgyvbPfMmeKnFtaNc1KVsurlm1cHkgPx5P4ZgiBzhvpVYeo3bIKqzopJDK4DAEgj0zwR9KstNplYBiVubfN3Rhu5M+sVYoEYsze43khwIx6yft8vjWhNWYG7MyDLDAJ455z2py6xzuUkA7dnYDysTjEYmrzqvs8xfbaCsvOWjkyJjjBjgVTPpAlx1ZdsZjdPww0Rzn61XaMGnFmQ6puGqVWaWYgw2C4Q4XBwpHyMcciNHrtRbKqLabYVVJ+SwY+s+mIwKyvtAzeOWUMW8xtkZgehMAGDzWhsWtwBBx6+vHH3rHAlyZv5LfFHWrG44Bj/bOe1WNlU4dbkCNu2DjHrRtL1O5ajY0AdoBBnmQeZoVy/LbhKEZABO2efpXXKDOWMkDa1bkw7R2xFJWk03U9OVBOmYkyTEHkzzNLWWzopfUYcUorq6tTz2OpK6upCC0q0tdQUFIwPnQrnNdXUhsYwnmsV1Qeb5ER9Zmurq5c/cTv8L+xJ0whGYYYXVAbvBt25E896srA/j2T3PiSfWkrqEbZun/01GjHmFD1PApa6ur2eZ/UFYGanJ76/WurqbJiAPI+Qp1oc0ldTj2OXQSpnUDNm2e8811dTyeh4+mVWvHkufIn6xzWQ1IgtGJZePnH6Yrq6uHye1/o9Dw/xf8AsqdddIbBIwRgx6V6D0v/AIYHYYHwEDArq6tPF7H534Itum3CHwSMN3+FarQoImBJRZMZ4NdXVtPs58PRG6vgKwwZt5GD+HvWYibtyf5XP1gGkrqj+rKn+SMPqjAWP8kCavvZxf8A9e2fVVY/ElRJPqfjS11YeL+Rr5n4IsTTGrq6vTPNBljXV1dQUf/Z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50184" name="Picture 8" descr="http://www.siamrath.co.th/web/sites/default/files/d0911v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00100" y="3929066"/>
            <a:ext cx="2762237" cy="2071678"/>
          </a:xfrm>
          <a:prstGeom prst="roundRect">
            <a:avLst/>
          </a:prstGeom>
          <a:noFill/>
        </p:spPr>
      </p:pic>
      <p:sp>
        <p:nvSpPr>
          <p:cNvPr id="9" name="สี่เหลี่ยมผืนผ้า 8"/>
          <p:cNvSpPr/>
          <p:nvPr/>
        </p:nvSpPr>
        <p:spPr>
          <a:xfrm>
            <a:off x="1428728" y="6072206"/>
            <a:ext cx="15472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 smtClean="0">
                <a:ln>
                  <a:solidFill>
                    <a:srgbClr val="00FF00"/>
                  </a:solidFill>
                </a:ln>
                <a:solidFill>
                  <a:srgbClr val="00B0F0"/>
                </a:solidFill>
                <a:latin typeface="Angsana New" pitchFamily="18" charset="-34"/>
                <a:cs typeface="Angsana New" pitchFamily="18" charset="-34"/>
              </a:rPr>
              <a:t>เทือกเขาร็อกกี้</a:t>
            </a:r>
            <a:endParaRPr lang="th-TH" dirty="0">
              <a:ln>
                <a:solidFill>
                  <a:srgbClr val="00FF00"/>
                </a:solidFill>
              </a:ln>
            </a:endParaRPr>
          </a:p>
        </p:txBody>
      </p:sp>
      <p:pic>
        <p:nvPicPr>
          <p:cNvPr id="50186" name="Picture 10" descr="https://encrypted-tbn3.gstatic.com/images?q=tbn:ANd9GcRJpyaauSolzNSLMPRX-gEU8xS4Lkds5cwOG61BjnJaWeKmpK8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71736" y="428604"/>
            <a:ext cx="4111651" cy="26432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1857356" y="3262970"/>
            <a:ext cx="54168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เทือกเขาหิมาลัย  เกิดจากแผ่นอินเดียมุดใต้แผ่น</a:t>
            </a:r>
            <a:r>
              <a:rPr lang="th-TH" dirty="0" err="1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ยูเรเซีย</a:t>
            </a:r>
            <a:endParaRPr lang="th-TH" dirty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500034" y="366623"/>
            <a:ext cx="8358246" cy="36625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3. </a:t>
            </a:r>
            <a:r>
              <a:rPr lang="th-TH" sz="3600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ขอบแผ่นธรณีภาคเคลื่อนที่ผ่านกัน</a:t>
            </a:r>
          </a:p>
          <a:p>
            <a:r>
              <a:rPr lang="th-TH" dirty="0" smtClean="0">
                <a:ln w="18415" cmpd="sng">
                  <a:solidFill>
                    <a:srgbClr val="00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เกิดจากอัตราการเคลื่อนตัวของแมกมาในชั้นเนื้อโลกไม่เท่ากัน จึงทำให้แผ่นธรณีภาคเคลื่อนที่ไม่เท่ากันด้วยส่งผลให้เปลือกโลกและเทือกเขาใต้มหาสมุทรเลื่อนไถลผ่านและเฉือนกัน เกิดเป็นรอยเลื่อนเฉือนระนาบด้านข้างขนาดใหญ่ สันเขากลางมหาสมุทรเลื่อนเป็นแนวเหลื่อมกันอยู่ มีลักษณะเป็นแนวรอยแตกแคบยาวมีทิศทางตั้งฉากกับเทือกเขากลางมหาสมุทรและร่องใต้ทะเลลึก มักจะเกิดแผ่นดินไหวรุนแรงในระดับตื้นๆ ระหว่างขอบของแผ่นธรณีภาคที่ซ้อนเกยกัน เช่น รอยเลื่อนซานแอนเด</a:t>
            </a:r>
            <a:r>
              <a:rPr lang="th-TH" dirty="0" err="1" smtClean="0">
                <a:ln w="18415" cmpd="sng">
                  <a:solidFill>
                    <a:srgbClr val="00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รียส</a:t>
            </a:r>
            <a:r>
              <a:rPr lang="th-TH" dirty="0" smtClean="0">
                <a:ln w="18415" cmpd="sng">
                  <a:solidFill>
                    <a:srgbClr val="00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ประเทศอเมริกา รอย</a:t>
            </a:r>
            <a:r>
              <a:rPr lang="th-TH" dirty="0" err="1" smtClean="0">
                <a:ln w="18415" cmpd="sng">
                  <a:solidFill>
                    <a:srgbClr val="00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เลื่อนอัลไพล์</a:t>
            </a:r>
            <a:r>
              <a:rPr lang="th-TH" dirty="0" smtClean="0">
                <a:ln w="18415" cmpd="sng">
                  <a:solidFill>
                    <a:srgbClr val="00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ประเทศนิวซีแลนด์</a:t>
            </a:r>
            <a:endParaRPr lang="th-TH" dirty="0">
              <a:ln w="18415" cmpd="sng">
                <a:solidFill>
                  <a:srgbClr val="00FF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7410" name="Picture 2" descr="https://encrypted-tbn1.gstatic.com/images?q=tbn:ANd9GcTdB1KvbI71uJsa1-Iqdmq9lckYfgM5FSbJQNTgGAY-a9Zg0XOpKw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08" y="4143380"/>
            <a:ext cx="4714908" cy="23352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428596" y="714356"/>
            <a:ext cx="5357850" cy="35394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รอยเลื่อนซานแอนเด</a:t>
            </a:r>
            <a:r>
              <a:rPr lang="th-TH" b="1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รียส</a:t>
            </a:r>
            <a:r>
              <a:rPr lang="th-TH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ในสหรัฐอเมริกา</a:t>
            </a:r>
          </a:p>
          <a:p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รอยเลื่อนซานแอน</a:t>
            </a:r>
            <a:r>
              <a:rPr lang="th-TH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ดีส</a:t>
            </a:r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อยู่บริเวณขอบตะวันออกตอนกลางของเทือกเขา</a:t>
            </a:r>
            <a:r>
              <a:rPr lang="th-TH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โคสต์เรงจ์</a:t>
            </a:r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มลรัฐแคลิฟอร์เนีย สหรัฐอเมริกาเกิดจากการเคลื่อนตัวแนวระนาบของแผ่นแป</a:t>
            </a:r>
            <a:r>
              <a:rPr lang="th-TH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ซิฟิค</a:t>
            </a:r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เลื่อนไปทางเหนือและแผ่นอเมริกาเหนือเลื่อนไปทางใต้ หากแผ่นเปลือกโลกเคลื่อนที่กระทบกันอย่างรุนแรงจะทำให้เกิดการสั่นสะเทือน และเกิดแผ่นดินไหวได้</a:t>
            </a:r>
            <a:endParaRPr lang="th-TH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428596" y="4929198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th-TH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หุบเขารอยเลื่อน</a:t>
            </a:r>
            <a:r>
              <a:rPr lang="th-TH" dirty="0" err="1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แอล</a:t>
            </a:r>
            <a:r>
              <a:rPr lang="th-TH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เบอร์</a:t>
            </a:r>
            <a:r>
              <a:rPr lang="th-TH" dirty="0" err="1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ไทน์ริฟต์</a:t>
            </a:r>
            <a:r>
              <a:rPr lang="th-TH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(</a:t>
            </a:r>
            <a:r>
              <a:rPr lang="en-US" dirty="0" err="1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Albertine</a:t>
            </a:r>
            <a:r>
              <a:rPr lang="en-US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Rift) </a:t>
            </a:r>
            <a:r>
              <a:rPr lang="th-TH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ทางตะวันออกของสาธารณรัฐประชาธิปไตยคองโกอุดม</a:t>
            </a:r>
            <a:endParaRPr lang="th-TH" dirty="0">
              <a:ln w="18415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" name="Picture 2" descr="http://www.ngthai.com/1111/images/feat_3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857884" y="4714884"/>
            <a:ext cx="2643206" cy="1714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532" name="Picture 4" descr="https://encrypted-tbn2.gstatic.com/images?q=tbn:ANd9GcQCQnVj9Cxpgg7bD6iKipbBev1B_VVBdm2G0ioE5lnIwdxU5zRK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15074" y="714356"/>
            <a:ext cx="2248008" cy="3305181"/>
          </a:xfrm>
          <a:prstGeom prst="rect">
            <a:avLst/>
          </a:prstGeom>
          <a:ln w="38100" cap="sq">
            <a:solidFill>
              <a:schemeClr val="accent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24" name="Picture 16" descr="https://encrypted-tbn3.gstatic.com/images?q=tbn:ANd9GcR-KEK3cSxeRxdqbXqxO7a9aB6a2My4ovzUm6EL12-gJXx0bWf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2857496"/>
            <a:ext cx="3093213" cy="2857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2357422" y="2714620"/>
            <a:ext cx="478528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eriod"/>
            </a:pPr>
            <a:r>
              <a:rPr lang="th-TH" sz="4000" dirty="0" smtClean="0">
                <a:ln w="18415" cmpd="sng">
                  <a:solidFill>
                    <a:srgbClr val="00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ทำให้เกิดรอยคดโค้งในชั้นหิน</a:t>
            </a:r>
          </a:p>
          <a:p>
            <a:pPr marL="514350" indent="-514350">
              <a:buAutoNum type="arabicPeriod"/>
            </a:pPr>
            <a:r>
              <a:rPr lang="th-TH" sz="4000" dirty="0" smtClean="0">
                <a:ln w="18415" cmpd="sng">
                  <a:solidFill>
                    <a:srgbClr val="00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ทำให้เกิดรอยเลื่อน</a:t>
            </a:r>
          </a:p>
          <a:p>
            <a:pPr marL="514350" indent="-514350">
              <a:buAutoNum type="arabicPeriod"/>
            </a:pPr>
            <a:r>
              <a:rPr lang="th-TH" sz="4000" dirty="0" smtClean="0">
                <a:ln w="18415" cmpd="sng">
                  <a:solidFill>
                    <a:srgbClr val="00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ทำให้เกิดภูเขา</a:t>
            </a:r>
          </a:p>
        </p:txBody>
      </p:sp>
      <p:sp>
        <p:nvSpPr>
          <p:cNvPr id="17410" name="AutoShape 2" descr="data:image/jpeg;base64,/9j/4AAQSkZJRgABAQAAAQABAAD/2wCEAAkGBhQSEBUUEhQVFRUWFRcYFRUXGBoXGBgXFxcYGBgYGhcYGyYeFx0jHBYYIC8gIycpLCwtFx4xNTAqNSYrLCkBCQoKDgwOGg8PGiwlHyQsLCksKSwpKSkpKSwsLCwsKSwsKSkpLCwpKSkpLCwpKSkpLCwsKSwpLCwsLCwpLCksKf/AABEIAMIBAwMBIgACEQEDEQH/xAAbAAABBQEBAAAAAAAAAAAAAAAFAAIDBAYBB//EAEEQAAECBAQEBAQDBgQFBQAAAAECEQADITEEBRJBUWFxgQYTIpEyobHwQsHRBxQjUuHxYnKCsjNTkqLCFSQ0Q/L/xAAaAQADAQEBAQAAAAAAAAAAAAABAwQCAAUG/8QAJBEAAgICAgICAgMAAAAAAAAAAAECEQMhEjEiQTJRE2EEQvD/2gAMAwEAAhEDEQA/AIPHOT+Ti0zDaYHPUGvyIPvE/gzMvLxBAspJ1C1EtX5/KLHjfzJ8pACUsfUCCD6gCCxf0hqc3aMv4dWUzkGtFMeBSaH5ExIvLFTGt8cmj2yXiQtwDVBDd/7NHMfhULlqSQyVpUklraxpV+XtFHL21y5iSGUnSRx4dap+Zgjmeo4dZl/EEEjnv9HiBKimR4SZBllSFD1BRSonik+4ieUCpmYEdofmeCPmzNanOq4ILu+/tDsNh9IBJPtvwj001RA47DGQeIFYaa7OCAFDlyj1TDTgtIULEOI8bxGHcAhxxjceA/EGv+AsglI9BD14g0o3Ew7HP0LlA2aRCaOiOAQ8xQ4JjschCOA0SIiQCI0iHgxlo0kPEdhoMOaAGjqVRIlcRvHRAOJQqHPEIjojqCTPHYgh6VwA2PhQgY7ACNjsKOwTqGtCh0cjgUKFHI48A5DnjrwyFHBHvChrxyOOs8QzcTZUlaFJuDoJY3u2xPzjOy8ay0+kJUzsPSCRcMLOz03MayfiBOQBMcEGofiGJ51IPvGSzGQZU1JV8SFCvEUIP0MR4vplE/tHq2V4pE2QgJJFRMQaCo0luTvGiw04TJVR8QKVD3H5/OMB4dxR9IckS1gAv+BQMxL/AOkn2aNzk0phMSdlqHZ3Sf8ApUmJJKmUWmjyXxnkxweISgK1goCkkgAs5FWoSGqYBfvhI5C9zG8/a/K/+MrdSJiS16FJ/wDIx5wiaQQPyi/FuCbI59sOYJB0KLt8JSN1Akg2NGDQX8PT/KmJm6UkhXw79qUgdh0q8uWQmpBBbkWr2MXMuwaitwnSOrPGbp6O42et4adrQFMQ4sbjkYnAjzrBeIsRh6qPmSkrSkuPUUrBIIPEMR8o9Bw89KwFIIIO4iuE1LoVKLQ8iHQlQoYjFCTEoVEbQgI5oJNHXhoMOjATohwMMjoEccPjoMMeOvHHDoQjkJ4Bw+OhcMeFACSBUdBiOHAxwbHvCeGgwnjjrOwo48KOAdjkIRx4447Cjjx2OOPCFTSUomUsy2o+oBQb3I7R2ZIQoIVMUFJ9UuZ0qUK9iR2EJGHUuWpCWBoR2/pSJsrw4MmZqAUAjWUmupIZX+0ERG3RSt6LvgKfrTNS3whD82pbpHpGUTgoOBdIfqn0/kI838KSRKx00IPoLoHNyCkewePRcokEIS9CCzd/zDRNl+eh0dw2ZL9rmAUqTh1JHwLmD/qAP/jHmv7gtgQlTMNRZx16Wj1D9p2caMLpSfUtQWGulABBPzbtGMyFa3TKmP5ZBSXsQpJAqef0inHJqBO4pyO5AgrX5WkOaAuQdy72jVHL/MlaAXUbEUdgamnBn6QNwuWFPmpT/wASUQpD01y1gFuoFH4x1cwyxLWhRZQUA9GUk0c7XEYk0+hsVXZczrKZhwmsCqUgzEuTRFavc0VXpFDwfmCkTgqpBOlSQb6mHdiQY2i55VhJqn9XlqJZnBSkv13jznJ5E2WEzAdjpqxa7j7uI7FN7Bkjuj2KHARg8d46nS2SqUPWkaS7K1EM7dfpEmA8bTEIJmpKzRqtRwFPR3Y/KLfyIl4vZuNMICOS1ggEWIcdDaHAw2zFM6Ic8MhxgAHJEOiMQ4KjgjhHY4DCjgihQnijmmcy8OkKmFtSgkDcv+kA4IAx2MpL8ZaUnWnWvWQyWSGcsATcig/OC+A8QyZtAsJUzlKiARxHMjlAUkzTTCjx0GBn/r8jWEeajUbVcHuKQQeCZHvC1Qx4TxxxJqhaoY8cME4k1QniN46FQKDY7VHYY4hR1As8cyvEhZSogukEvps1XG96xJlJExSpTOSVpCt9K1Eh+I68YpeHZ4/5gKVIWku4Lmjd3iPLcSZc/VL+EBl7h2/O3WIOPZXy6svZJiHnBLMpAY/5kaUD5N7R6Vk88+WtSwEgEsxd0guCeFD8o8z8BTiqbiEKP4daRw9Vfr8o9BMz/wBtNQKE6kp/1W+phGX5UxsV4WYj9pc0ecE0by2ajfESLkX/ADgRhc0ICJZCdNqh+b84n8dyFrmpUpNVSwGe+l0kuOYgJJmuUjf3imK8EIb8mHcUhWHUickuCdKg/pYuQz7EA0grjMQk4SU1dait+C0n1huYPHaH4PLf3nCrQDVcsgD+WZKAUnq5+RgHl2MJkJBSXQsdCDUjrC6sb0eg5WUqkaiogTJRBBP4glSS3HakZTA4Wz6vLKvSQkaQohiCp6Owi1kaVoZK1oKEBSkgB1OsNc2YHvBLKMfIU0mW7JHrQRcPu9SQwL8oVuNmlTBHiHDFdFD1yidJG4cFPMOPm0BDjSRZuL1r+cbfNcMPOBUhW5Chu1O9xSMDm7pnLTs7huBqOUOxu1QnJrZufDHi6WEIlTlEKfSkl+wJalbco18uaCHSQRxFY8JCyCzg8aN8oJ5d4hnSGCFnSFagkn06ugv0iuE60ya7PZgY7Hn2C/aCs4gGakJlEAEJDsf5nNe0buRNCgFJLghwRuIYmmAnBjsMBjuqCAc8deGAwtUE4hzDMESZalrLBIf+g4kmPKM+zlWJnayxDMlCvwg8GpeD/wC0qeoGWjVRbkprZLActz7Rj5DNp1Wqk2YjtS20YkaRcnY4EgVJYFVDRTV6f0iZYlrSNStE0PRiQoAUe+k3rFE4tal1I+GpoLDrWLWHywzAkoUVAmhHSoahcNCWqGrZRnyFiYz86t7Bu0eleCswlmUEecha3+EKWT6RX0rt/ppHneYYdSU6/USPTQOAeB3BpYx3IgtChMDpIBNAHdqUjanSsW47o9rJjogJ4dzBc2QkzAygGVxcUdtv7wU1Q4yWGjumIBMMO8yOASaY4VAQxUyIVCCkdZP54jsVnEdjgWeIYeUJa1aPW6jp2pcMO8FvIlKlGY6gvUPMq40qNVMz0P12ivh8IlFfMCCUuE9rXqHLQUyLMPM0hAGsl1APbvs/CPNlJ9l6XooS8YiXjJOJRRC3lztNkqLpL8HorvG1zBKvJWK1QpYILFwgkflGCzvKv3dStNUrTqRpt/DUFVHEC/IxtvB+Yifg5b1Ug6FPwNvkW7QrKupG8bq4sA+K8SJ+GkTEsSkFCnvYG+9QT3jL4aVRiA7fE0EsYwK5ZfSFBqt8LgE9orypCUqS76VUdNTxt97w+OoipbYQ8JT5kueHdq86kEAteL+JwKcNiTLUNSFhSgSBdQdLUoxce0NygqRNCSEpCvhJoFFgw4PW3W7Qdz3CGcJISElQVpUk0DaSq/8ASFyl5G0tAqYgJMsp1ELAlua+qtVG9hAXyFycTq1ELQpTHYlwwfejxvR4dAwcyWj46qSbnWGKa3ZwBGImJmzZalKB1oL7ep6s43HPjBxzTMzVM0OR52rEeYmeQw0kEADSfSl35vWBuZeFlTULUxTNRsapWhnBDcK9XahEC8pzIInALDJV6VPatH52EenSEelKn2Ytyr9C8YneN+JuKU1s8NnpWgqC2PApLp6gikWpKPMA0mu33tFzxBgBLxU0ICtIWQw2HV4fg5SUAXc/WK+VpMl4O6KS0K/GCCPb+sanwx4tMnSiY5ljn8KTwTuX3MU1yNSSFdOcQYfApl3cjru3tHKZzxtHrGHxyFhJSoHUAQHDsQ9nid48twaVS5qVy12Iu/6x6Nl+P8xAVblFKdi2qLrwniLXEeIxAQkqUpki5O0Eyef/ALRpgOKRpNRKDjh6lRlJc9jveo/KCPibH+fiFzHBGpkN/Kmifo/eBKRbkYwzfQS/9L1AmUXcPoJZQc7A9qVvvFjIsQtK9ITT8QpRtxzF+0RGUZiAUNqlhTh2JTcNxZlfKHYfOfWmYWCwzq2ULEKBvTcV+sJe0MVJhdP8VaxREzS4U1CigU/Q1q9uULB5YRMMtgtW4sQWcF3sQCX6QExudjzVKSDpBIl12egPJn94JYTMvXLnooQnTpv8FACehaFyjJI3yTNbkGbkKMtYoC3MHd/5hzjSiZGQkBsTLmhJCZiQFAiynZ6cjflGoXMYwzDO3xF5Y/2ROVx3VEIXCeKhBKVwwrhhhrxpAJHjkM1QoIDxqRPVMUkFDsRUUOkF7djGgUgeWgSgErlTkkn/AJiFEjbkQf8ATADw/JTMU61Ucgpsp2a1wL7wWGZBM5EhNEBQSCan1Em56gDpHlZNukejj62avGZV52EqBrQdaSzVqGPIglJ6wC/Z3NCJmIkqBGkgpB+IVKTbqHjY5XMBdGzN8g8YzOcOcNmEtYcCaNCmoNSSGf3T7QiL5RcRklUkwdn8lQxs2obUDzqAfzMQrxflgOApVWLWexb9Ylz2alWNmM7EhhsxAP1JivNlGarSCAyQw51vDovSsU0arLsAVyQtioFAZJLkgEm3w7gghiLVEX5UxfkhakgKlqSVAF6A0/WnAxmvDfiYyCJM0UCgAxdiCBR/ukbbFrGjWKprrSLKSRVn337Qqdp0x0aatBOUrUl07inW4jzvFYtUgpnywRqotKj+NJrbjXuDGpyfNAEAElhZTOGuH3tvA7xBgyrXLRYzkzAeAWlRdLbFWoRiGmdPewfIyZK58meiWVImH1iikVooEEbEvzHSCnhbNzNTMl/hSP4QPxBtnb1Bm5wVyyQ0solgJ9J08Auv1JPsYyuRYX92xLLUXCHDFxU1c8WcNyhnyuzNUyyrGpTiFmZLSoTSlwQ7EpY9nT84DeI8l8pSJsp0oX6SCxADBSSkmnEdoIZxNl6irUyEEgMCWBYBVKkCj7i/GBniPxEk4eWhJSpSVlwC4YouGuHJ7w2F2qMTqnZXy7Frl+YvyStCWJazggqBq+m9RaJM0zWSsrVJBEtwwZil2d3NQC4ihgcayW2LgvzBHGKclKUag3pItcOLOPeHqNuxPLQYw6SRqBcUtR+o2PKNr4bzyToCH0zPxDZxS+zxgsgxIK1S3YLI07Jc8eFd9uhMWpMoS5h1EpUktXjHcmnRzVo9R/egqxeMx4/zBsIUA/8AEUB2HqP0ECJHigSiSUqIFwGtxqYHeKs/RiUywgENrKgdjQCovSKVJNE77oz4BCWG0R/vBCvuoiaVNYV2PypEM9IJ5vGbRoIYPFVt+E2LdweMUMTOr6QWNvtocEGodzS5hs1RCjQtRn/pArYbsn0J0g8614CpraCOLIQJJk6gPiJJ/EWp0p84gmyGlhZSdJF2a2wrWLOXYdU0spghgUuXY2DkW3pyjEpLs2o+gvhM4OpCW/lqdnYj2c9o0WDx5RiJiFrJSWUklmAId34bQMw2QJV6gNKUKSlaVODRtTE8bjke0FM0yYaFFCtBKCQ9QNOxGwq3eJlNKVoe4NxphpE2mxHERImZGZ8I4xSkqSsEGihw4Kbv+caACPRi+SshkqdFkLhNFcGH+ZGugEmkwoi8yOwLAeGY6atMwr2VpIVUV0pdlfdY0GWtiZiXVqdASpnFUhgocCCkRSwKyhY8x1JFQPiT6gpJp1oekcyfE+ViRoSQlK1UAc6CvUA3IEjtHn3yTLU97PR8jmqJHEN7WP1gD4yzRM2YnQfhAJP+LlBuUpMtcwgnSA5oT8TFmFdx9iMLiUhM1eklXrVU9T7iJYK2UTZXVNJU5bq1+8TSdJVR6Vf7vFOdmyCoJYOHqNydzD8LizuGrUk/lFCQlNMIzsCiZrKTpmJRrIBdKhwI2NDUd70IZNnk1MgISQoBVlBwQA7PcbwPlAJWovdBBPvb3N4ZlUg+YxZqGvF7/MwJbWzS70FswxpQsBKQkafhBoXAcg9z7RqMkka5YdRqkaQfwkB/lGdnykrnJ1imhOl7ULK/3JrzjS5aop1y/wAUtZY8aBQ/7VAdonn0Oj2X5aWBAJHMXBt+kYPxjLVKxZ/lWBMSbXfUG/zAx6DNVZQF7/n8tUZTx7lxmSEzBRUpbEk3SsfqB7mDhl5bBkWgRl8zzELSoCqSQTt6XeMOZKVAqsBtX6tGt8PK0zAKlrubPT5O8c8S5H5GJWhBCUkhYTwCqs/AFwBFcZcXRNKPJJgbBYdBBCnIaheoPEw7L0I83RMogk+qhpxeJtYppSxS1R323iKdKStTpGk8rVHCNX9meJZxmAlhOpCwrSWFdJNQzPe9a8w8Xl4BU+Sk181BUGIqopAcf5mY9jAjELZFRblT7oYIZJnRImo1NrAKFcFCz96PsHgSTq0aVN0xoSFq8ry/4oLO4Y0sQ1S7QNTKDqSsEN2jbYDLJM9KcQAUq/8Asa7p9KieBdieRiPxR4TIUJoUVanCmDvShLb3c79YXHKro54vZicRJYjcKoOsRrRpIF2vyJg3i8G4ZCapZn3YObdDAZUwEMzuYqi7FSVDjMTprelBeIkzFguxYMejRJicOAAQHr35wkLWqgDAAOTGvRlpou47NlKkCWNzU/nyvXoIKZTmMxgFKBCEpFyAU7uWuOdKHjGfmBiwJYXt78oty5p0M5AO1vu0YktUai92bOXmaMRJVLDlaSFO1FAKYWuW3a0G55bDgoJYISCKKcUqKeof3jz3AzDqlgKIIVRTmj2473jZ+G8WplJWfhKklJIuCFAtz9VuURZIceiuEr7LmHmJXKT+7NqQzoLBxYi9DesEoES8rMuemZK+AkEjiCzjt+UGliH/AMfLxfF+xWbHav6GPDXh4EJQj0LIaOBMKGvCgnWeY4jAkYfSn4gAoKa7trD9R/3RxOEUDsDe5BchzUX41i+iYPIUFJYoIUQxs4SscHYxal6FK00WRqSprinpPcER5PJo9JRTCkvGhEvWXfQdTbBOivB2VHm+a45iTZySGLs71j0DEpUqXMlbKCwmnGUsBjc1SDX9I8mWqvQtWOwxTtmcraHSpqir7r+sGcNPYeoAtA3DyQVEpDJLU4Pwgrg9I1BVUEEd2LEDatXh0uyeKZLJUVOGI09qGzwQw2IUhYOkE7E26wPyzMShY8w60hLbA6fzI5wYlyUzFEIPpWAUgixL+k8nF+Bhch0HYYnuZUmak6tLkl76ixajcf8ApEFjjdOKQ1RNlMRuSn4eVi0D8uwyBhygOEg6mN01AUFA8C9OB6R3NZRQJc1JJSlRB5F0s7dDCH9FK1s10pQKCOG330ipm+FC8LOSWcyyf9SA4+gMWcDOCgD/ADBx2+/lEeLR6FA20l+jKSfyhEezUtnmuWJUlaVpYJS2ujgg3v2gvns8TgickuFBKTq4J9JOrizFjdy0Zw4rSFEWAFBZ4DHPJiiUOQkqCmejj/8ARiqbdpkcpcdBfMZJQo6QKHSSCCCePCKy8FMTMQDdYcVfvFzD4xDaVVSK92frC8S6lplTUhgHSALUaHRlbSYP2FBlCkyUrYLRR9ALjkXA23/rFTDolycYULby1JSUlQBIcv8AFsQFEvyg14Nzta0iWuqS3qJGpLgtT8Qf6mKni3LzLnJSptJ9Us0YPdPT9YWnTcWNa0pI02AwGgzSGZctWtA/n0llJ5LDU4gxSyXPloBlz0kIZihaSCRuUvXsaHlFfIM0UyKspJ0KSX+E20ng47HrBAY9BX+64hjoBaYr0rCWcM7vQir9oS1TaYy7KOfyZKT5iVgpVVKQbEbHdum8YzHyQV+YgMlVW4MWLdan3gp4jy1clYKyQxNQp0qQqoWlL8oB4matSU+WKB3LUABIBfhG4TlFk2Ru+iWapwK1eHYSy3rUfnA8ThalGrE0jEeo9otpuJlNWTz5TK7fKJJIcV2+3iF3IO4+IcjQRInevL74xpO0Zqnot4D/AIqDWigaVsRtBDF4xUubiAHdKlFJc7VFOaWqYE4PEKSH1cXAo47Rbx0wKdbuVSE9NSQEG13Cd+MK05DIvRbwviueoCVqJ1GhBIIN+haDuQeLlEBM8PXTrF9XMcHaMNlcwAhQrsa2B3B2gnMk19JFFA6qElJIUCU3cVpygShEKlJ9nqOvhHCt4DTsaQEhJ9OlOkjcaQxiD98V/MfeLYq0mRydOjQBMKM0rEF6knvCjVMzYKwOGdRTM9Kikgvaxv2YjpE+Eyd5aVAqClgGY38qCUg8QzJ50ijlmb+eDNCA6UF0ku7JuaUNduEabBBf7n6DpUQrSpgSGc1e4LAHrHiTbXZ68Yp7B2TYhUzzUhKk6VBStQrQn4dyHF488zHSjGzpax6dZoGcUfg25jSTc/mBVSSUkaqVJ06S36HnwjO52BrWpmUVVJqb7/rDcSaYnJtFbMJ0pJAkFRBFQsC7MWpWGyllhe1np1iLESX0qSH++EOwuHUskISTSoZ2YXirXZPe7Jkp9dbM7bxpsqUkhNxWgu44gxTynLkqHrSQoj0qcV7t2aIpGIImlJOnSDp4UNu+xhT3obHTs2uTB1qB3BGlR+KlD3Dj/TygphJIMlUtTnSHUCLpLP8AIO/SM8orCZc0KSUPXg5oWI6i/Exfx2eTJYC0aSohSGVRyHI729olmmmUJ+IayPDqlgyzUJLoV/MhnHycdRBTGSnQWuoEP1Dfoe0Zrwjm5mSgkqBUk0PWrfOD+MxHlyVndA1DpdoU3TGLcTyiRLRrCJgIDHUbMsUD8njP41EmVMOlyCqwNmoW5VftGjmzU+oqUNyTXv03jz3HTQXIH4r8g7WMWpKZDkoOSsahSWDlrHgNhBXBZsoy1IUl06RpJoBuD7vGQwWM0GgDivtF8Z3Mmy1I0kjU+oCgfjwELcGjEdGv8N4hapqdDBQcku3B+pjdnHpxCRLno0rCgrQt2UmoLE8i9DtGL8PYFcnDInkPqVpcio/UFL1HCPRZGhaUhQ1MAzh2JsQWhLfsrwx8TIyMF/FVLCUibLUfVqToXLPwktXUN9rQJ8WZ+nVLYjVoIcl2YEAOKvtFGfj/AP3ChpoFFyr4js1NuUFEZZJWmUS6dRI0sCL9jWt3hjavYrlyVIo4fM50+QJakhYl6mU5cAsCN6Bn94kyqQtKUFaElKvUtLuFUNGDOwalLRppeU4eRImCQoJWpXo9RFFAAjgRfajtGQxuoEy3P8L0kgDb033pC+SNSVIHY7K9KgQfSoOncsQ4++UR4IMlT9zFqcFTGANRzr25QzyCA7jn+dYpx529SJb2T5eUkEqBN68nhmInAAlhUUcCkRyV6QeGxgaqYqaovQPYlu0anJ3aNP8ARfwErzFgl6BgOPH3gvjpwVh0FCQkIUpBA/xDUk1r+EwMy8kAmqTs1Awp+cXpQBkTU1d0qB/yGoHZ4ONrv2dF6BOXTmCu/wBYL5bM1EA0VqYHlt7NAYq0q5PBbKFgTkPbUPnSH5OnQYPpGsyrX5CSsKAqEFVykWpwvEq1xbxOISZKAlnBJPGtS/eByjDcEnKCbE51xlSHPCiLVCimycy+QTvKLL1oC/xsSHHDYgsx5Ex6hlQBkgIIZyHTZiLj3jySdmKlDQSRLd2pTjtS8HPCfiD93WoEnyiBQklzfVyPLnHz+WXPZ6mLKk6K/ifL/wB3xKlN6ClJc2exHOovxgHi56FzFMCOFBS3GD/izOkz0kFk/E27pKnT2EZuWGozpO9P0pDYzSim+zGSST0T4WSzOTUsHDOWdqxfyHMBLmqSS6Vll6g4bgGq/eB87GhQCWoDe4HKIstwijMdTFi7O9OfJtoZemYT3SPQJkmUpI0FLpqwuRtQWo47CMTnk1KcVMGn0slj/iAoR8oM4Z0Mt2BLMx36WtaIfEapSzJWEDWtwv1GrBg4FnrHY5b2MltBPLD50kpTQLSXAsFBy4fe1YuTpfmSq+lTpUdQo1iz8KxUyNISU+WBp1aWJJDhNtvsRHnq3BCVEEKLpBZxcA8xE+R7HXUbLGXIGBSo6gp1FSFmjg1s9Cw79oveLfHOHVhlBK2mKSWA3BFj1/OAxxOHmYYy8TrP8mksQXDdP7xjvEuUypakkTDpIYBnUlmZNKGhvHQSl2Yc+MdBHKRLnSxL80IUqupnFPr+ggbifC6UIDqT5hJoDT07kbCorGen4yrpLMzNyi7gM4WtQoVEV+ztaKHGSVon5WqoiwmWKVMAWCA+wNe/SNcmWJcsJlIAKqkV+zeIkT3IBID16UtEK1gKZ6jnypCJZHJAukb/ACWYF5YtCqlDqB/xagWp1PvFPJvFJkzPLV60l2D1BanS8DsJn6peCVKQwUVpOrpUn3A9oysxM3zNdHdyQ78YXDaaHvLSVGy8UokqxXmJFCHWXuTZVvf3gNKmKmKGkuE14AfrFRSlzA9STccPusWA8r0pZyzvttY13+cBin5O6LMpX8UVKlDSQnVpBH4n2rX5Q7O81CiUhKQta1qKgA41F2JHxVIq9ABzgT+86XYPx5Nfr/SKa8cFLCR7j7teCk2aulRakTgCyS5uePSK2OzIqI0inX3PSJZqpaHCfUtQfmK/iO33eKWJWyQ5JNgBYPw/UwyMV7F19l/zypAHwp3NlKLvtb69Is4eqQyAALNZ+kCMvkeZ8R4nsOe0HZCpZdIUQGFW9xT6wJ6GctURYrEFgPYDe/t0iWVNmMSWAIICbkuNI6dIhnTkIBoNQFD3i14dzUmaNXwJIoLnrxptHQe7MabpFTy9Salix5VixgMJ5iqWT+MHhsH5xbzVKfWoJAQqoZyHeofufeG4LFiWihBJIpWgDPSwsPaHyzuW0FRpmunhLFSUsSRqLfESn4nG5avMxVUqBeWZx5imU+zVe1OkE/OT3i7+NJcBGXcrOQoXnQoosTo8/lYsKBJDcI6jHhKgdRajWd4DiYpRY0pRvf2hYfUSQAr02PDpwvHifjKKoKYpRUvdQFnDWanRolkrUUhB9IrFCTZ1BQWfgINA253O8EZEkFLrooWG/X5n2gMLGYORpSoHY0fciHYTG6VkpVU3Cfq/GIM2lnQnfpfqREJV6U1YvVxT+sPgtWBGuw6wUFKwAhbaFhQ2DqCx+EuCX/wm8U8bhglBN9C2BepUKO54QwZo0kBCWYpcu+ospJ6fEfeAOYZmtUsoUdJBPXvzehhbTGzaoLyPEnlgAqoVgkjZnFPpBvMihc4eXMSxSFM9qVTwseceUBSrPTjtBmRNMtSVLU9HoaHgf7wZ4qWjKk0qZv8ADypYK0k6iU+lQDDsDQEnfkYyudYdGgeYbEvam7Ai9frA4Z/Vgos/d+RjTysFLmy/W5AFmBfdjz59bQmnjdse3Ga0ecKbUyal2B2PCkEcDNXImsQ2qh3BB+sF5/huXKmBQUVVfSEkAciSbmhoYrZhiUpUFE+slm3H6RW8ilpE8k0G5UsafVvc8K1gbNKUFhcmh/t7xDMzT0aUverfMV2i3hsVLDKLOwBLbsHD/d4mUHHsMY2W8PNUUijA77lm9rw4yTLBq4sRxF4dMxksGoa1GtzHO3VochYmGlGpzIN6fhPveFU1sc8SvRLl88EhuNvlWK2b4h1gC4N9m7NHPPEosG+9qxFOnKWo6AQQHI4Dny/pHRWxafjRBNQfUxqwtYh7DhFQ4CZoKgyXqePCkFPglkXJFSW3o3yiAKqly4IoNhu594Ypv0Z22CMHhphUbjY+7GsEZMtUtXrqlzTf7aLUnENU0oBRuF/vhDJY1OTYF/0r2gym29gaadEcyaHIG5epZu3GLeHHqIFGDP2rSM/jcV6idgaW/LpFzBZipStWpki9K/LpBlBtWhkaXYZGVklmJZ9VQNI/lqGf6R3CYYorwBpzf9YhkZ8S6U2AI7nd/u8Ow8pSw7ht68n6wp2uwScW9I5Ox8xSykD07E0qb96RNJnlDlJqQ3yMVcRPOgahUOAeTgCGzJqUppc7Xelmg2CP2X5eOsE3ABfg/PsSItYbMlGYolTn9B8zAqXNToZQLttQvYd4r+qyEkbAkkP1pR+Mbg2ug0n2ayXmgb1KY9oUZA4+cPxaeV27woo/JP8AzB+OP2RyUu5ArZ4kwUsgkmliP7RVm4g/CAS+zGhe7/lFvL0qJKlKccLNt+cTU0rMD8RIUEmz0++UdRtqLrPpCQK13h89KVqAUopFata4FO0MxmNCSE09PK4sHHbbhBXR1jZp0qZVlW/uLRWWxAf+Ye3WLUhaFhXmXZ07dhFXGYGgUAWpDYSXsAQ/eAlIYO3avOsZrOppKioC5et3JeLic2CSkH4TQ9Ab9YIeZh1kBTUrWjilPnDI0uza2B8rwImE6ntQGgJbjEmc5aAnUkNWrW7CNJmWMk+UkSkgKq9hQU72FYrSpYV8dQ3AM3SFSytSsD0YQAv0jR4HN16AzksQSaMwsK1pDMxyQFA8tgxJL/FU/OA8/DKlsx9tvt4fcMqOTNbl+K1KBWWSTY19XPl984jx+DC9R1b0P9e0AcsxaiprDqfqOMEk4gNprWw2d4nnBxeguijg5bTDqPprU7/1i8FOpk24kRVmKCSwIb8zziJeJ2f+kNacgRJZ2IcsLsx+neLOBzRUt1EO27jen6RbwuFQpJexDGnKvvem8UsRJShJBsTVtoXcehvL2grMxaVp1qIdVgW5WFnirhM60uH9L3L24Jo+wpGdnkaiEu3vDpchWl/wi5FW5kXbpDFiSRhu2bBREwOKJvUuX5sLmloD5shWygAzinZob+/mWlIBSXrQhmYO52rEc11epSx9TveFxg4uwt29BLKFEkIOlgC6jw3r7RaxbiWdBDWL8RS0DEEj4VBtq37joYdNB0kaqklyai/K20Zcd2M5KqYLnaCGdzvE0hRUDpoH++0PwGSKUCVcVClKpIpXjWHYnDJlrd2Tw4kfZhzaToTpMK4HChF7vXpXbf8ArF6UsAmopQsOHHtAnC5gZyglNGG3Iv8AfWLiZbUJN3pv1PvEs009jE09USpXRSl0D0buafe0QzJ4UoD5btEkzD6yxJKdyeQ4xX81IfS924kxmkYmq6JZIILuK/C9bcIizCfpAD3rXk/5xOkEpAI+BjxIqWHsLdY5NWNJVQ0pTidvveNKrMpWymJExXqZNYUNVjpn4UgjiQp/rHI1wf6M0yb8R/zfnF+UPQnmkvzvChQuYWVWdZfjA/GoHmpoPsiFChkOzBfUkMP8x+oixMNJXUf7YUKFT9G2ZzPpYE1LAfh/2iIcwFUc2f3MKFHoQ6Ry7CqPwnelYPBI0L/y/kYUKJMppAbE3HUx3MZQ9JYbbQoUdj9GES5hJSmWWAHpFg24gHgrmFChnphkQ7noYhwwv1MKFFC6Cg9iQ0uU1HZ2o94qZ2fR2/WFCidfJBQClmCeImFKPSSOhbaOQoql2jihlqz5gD0JqON4uyR6P9X5mFCgZTiSZQ0pUxNglHzBXY/lChQsHo7l81Q85ifi48zBpCAZVQDTftHIUJyfM72C8EdM1Gmjtan3c+8EUKfW+yVN7woUHIbfYySogljv9UqeH4dIa236QoUJZufxLOWV1P8Ayn6pjn4U9/kstChRuQldj1GphQoUZKD/2Q==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7412" name="AutoShape 4" descr="data:image/jpeg;base64,/9j/4AAQSkZJRgABAQAAAQABAAD/2wCEAAkGBhQSEBUUEhQVFRUWFRcYFRUXGBoXGBgXFxcYGBgYGhcYGyYeFx0jHBYYIC8gIycpLCwtFx4xNTAqNSYrLCkBCQoKDgwOGg8PGiwlHyQsLCksKSwpKSkpKSwsLCwsKSwsKSkpLCwpKSkpLCwpKSkpLCwsKSwpLCwsLCwpLCksKf/AABEIAMIBAwMBIgACEQEDEQH/xAAbAAABBQEBAAAAAAAAAAAAAAAFAAIDBAYBB//EAEEQAAECBAQEBAQDBgQFBQAAAAECEQADITEEBRJBUWFxgQYTIpEyobHwQsHRBxQjUuHxYnKCsjNTkqLCFSQ0Q/L/xAAaAQADAQEBAQAAAAAAAAAAAAABAwQCAAUG/8QAJBEAAgICAgICAgMAAAAAAAAAAAECEQMhEjEiQTJRE2EEQvD/2gAMAwEAAhEDEQA/AIPHOT+Ti0zDaYHPUGvyIPvE/gzMvLxBAspJ1C1EtX5/KLHjfzJ8pACUsfUCCD6gCCxf0hqc3aMv4dWUzkGtFMeBSaH5ExIvLFTGt8cmj2yXiQtwDVBDd/7NHMfhULlqSQyVpUklraxpV+XtFHL21y5iSGUnSRx4dap+Zgjmeo4dZl/EEEjnv9HiBKimR4SZBllSFD1BRSonik+4ieUCpmYEdofmeCPmzNanOq4ILu+/tDsNh9IBJPtvwj001RA47DGQeIFYaa7OCAFDlyj1TDTgtIULEOI8bxGHcAhxxjceA/EGv+AsglI9BD14g0o3Ew7HP0LlA2aRCaOiOAQ8xQ4JjschCOA0SIiQCI0iHgxlo0kPEdhoMOaAGjqVRIlcRvHRAOJQqHPEIjojqCTPHYgh6VwA2PhQgY7ACNjsKOwTqGtCh0cjgUKFHI48A5DnjrwyFHBHvChrxyOOs8QzcTZUlaFJuDoJY3u2xPzjOy8ay0+kJUzsPSCRcMLOz03MayfiBOQBMcEGofiGJ51IPvGSzGQZU1JV8SFCvEUIP0MR4vplE/tHq2V4pE2QgJJFRMQaCo0luTvGiw04TJVR8QKVD3H5/OMB4dxR9IckS1gAv+BQMxL/AOkn2aNzk0phMSdlqHZ3Sf8ApUmJJKmUWmjyXxnkxweISgK1goCkkgAs5FWoSGqYBfvhI5C9zG8/a/K/+MrdSJiS16FJ/wDIx5wiaQQPyi/FuCbI59sOYJB0KLt8JSN1Akg2NGDQX8PT/KmJm6UkhXw79qUgdh0q8uWQmpBBbkWr2MXMuwaitwnSOrPGbp6O42et4adrQFMQ4sbjkYnAjzrBeIsRh6qPmSkrSkuPUUrBIIPEMR8o9Bw89KwFIIIO4iuE1LoVKLQ8iHQlQoYjFCTEoVEbQgI5oJNHXhoMOjATohwMMjoEccPjoMMeOvHHDoQjkJ4Bw+OhcMeFACSBUdBiOHAxwbHvCeGgwnjjrOwo48KOAdjkIRx4447Cjjx2OOPCFTSUomUsy2o+oBQb3I7R2ZIQoIVMUFJ9UuZ0qUK9iR2EJGHUuWpCWBoR2/pSJsrw4MmZqAUAjWUmupIZX+0ERG3RSt6LvgKfrTNS3whD82pbpHpGUTgoOBdIfqn0/kI838KSRKx00IPoLoHNyCkewePRcokEIS9CCzd/zDRNl+eh0dw2ZL9rmAUqTh1JHwLmD/qAP/jHmv7gtgQlTMNRZx16Wj1D9p2caMLpSfUtQWGulABBPzbtGMyFa3TKmP5ZBSXsQpJAqef0inHJqBO4pyO5AgrX5WkOaAuQdy72jVHL/MlaAXUbEUdgamnBn6QNwuWFPmpT/wASUQpD01y1gFuoFH4x1cwyxLWhRZQUA9GUk0c7XEYk0+hsVXZczrKZhwmsCqUgzEuTRFavc0VXpFDwfmCkTgqpBOlSQb6mHdiQY2i55VhJqn9XlqJZnBSkv13jznJ5E2WEzAdjpqxa7j7uI7FN7Bkjuj2KHARg8d46nS2SqUPWkaS7K1EM7dfpEmA8bTEIJmpKzRqtRwFPR3Y/KLfyIl4vZuNMICOS1ggEWIcdDaHAw2zFM6Ic8MhxgAHJEOiMQ4KjgjhHY4DCjgihQnijmmcy8OkKmFtSgkDcv+kA4IAx2MpL8ZaUnWnWvWQyWSGcsATcig/OC+A8QyZtAsJUzlKiARxHMjlAUkzTTCjx0GBn/r8jWEeajUbVcHuKQQeCZHvC1Qx4TxxxJqhaoY8cME4k1QniN46FQKDY7VHYY4hR1As8cyvEhZSogukEvps1XG96xJlJExSpTOSVpCt9K1Eh+I68YpeHZ4/5gKVIWku4Lmjd3iPLcSZc/VL+EBl7h2/O3WIOPZXy6svZJiHnBLMpAY/5kaUD5N7R6Vk88+WtSwEgEsxd0guCeFD8o8z8BTiqbiEKP4daRw9Vfr8o9BMz/wBtNQKE6kp/1W+phGX5UxsV4WYj9pc0ecE0by2ajfESLkX/ADgRhc0ICJZCdNqh+b84n8dyFrmpUpNVSwGe+l0kuOYgJJmuUjf3imK8EIb8mHcUhWHUickuCdKg/pYuQz7EA0grjMQk4SU1dait+C0n1huYPHaH4PLf3nCrQDVcsgD+WZKAUnq5+RgHl2MJkJBSXQsdCDUjrC6sb0eg5WUqkaiogTJRBBP4glSS3HakZTA4Wz6vLKvSQkaQohiCp6Owi1kaVoZK1oKEBSkgB1OsNc2YHvBLKMfIU0mW7JHrQRcPu9SQwL8oVuNmlTBHiHDFdFD1yidJG4cFPMOPm0BDjSRZuL1r+cbfNcMPOBUhW5Chu1O9xSMDm7pnLTs7huBqOUOxu1QnJrZufDHi6WEIlTlEKfSkl+wJalbco18uaCHSQRxFY8JCyCzg8aN8oJ5d4hnSGCFnSFagkn06ugv0iuE60ya7PZgY7Hn2C/aCs4gGakJlEAEJDsf5nNe0buRNCgFJLghwRuIYmmAnBjsMBjuqCAc8deGAwtUE4hzDMESZalrLBIf+g4kmPKM+zlWJnayxDMlCvwg8GpeD/wC0qeoGWjVRbkprZLActz7Rj5DNp1Wqk2YjtS20YkaRcnY4EgVJYFVDRTV6f0iZYlrSNStE0PRiQoAUe+k3rFE4tal1I+GpoLDrWLWHywzAkoUVAmhHSoahcNCWqGrZRnyFiYz86t7Bu0eleCswlmUEecha3+EKWT6RX0rt/ppHneYYdSU6/USPTQOAeB3BpYx3IgtChMDpIBNAHdqUjanSsW47o9rJjogJ4dzBc2QkzAygGVxcUdtv7wU1Q4yWGjumIBMMO8yOASaY4VAQxUyIVCCkdZP54jsVnEdjgWeIYeUJa1aPW6jp2pcMO8FvIlKlGY6gvUPMq40qNVMz0P12ivh8IlFfMCCUuE9rXqHLQUyLMPM0hAGsl1APbvs/CPNlJ9l6XooS8YiXjJOJRRC3lztNkqLpL8HorvG1zBKvJWK1QpYILFwgkflGCzvKv3dStNUrTqRpt/DUFVHEC/IxtvB+Yifg5b1Ug6FPwNvkW7QrKupG8bq4sA+K8SJ+GkTEsSkFCnvYG+9QT3jL4aVRiA7fE0EsYwK5ZfSFBqt8LgE9orypCUqS76VUdNTxt97w+OoipbYQ8JT5kueHdq86kEAteL+JwKcNiTLUNSFhSgSBdQdLUoxce0NygqRNCSEpCvhJoFFgw4PW3W7Qdz3CGcJISElQVpUk0DaSq/8ASFyl5G0tAqYgJMsp1ELAlua+qtVG9hAXyFycTq1ELQpTHYlwwfejxvR4dAwcyWj46qSbnWGKa3ZwBGImJmzZalKB1oL7ep6s43HPjBxzTMzVM0OR52rEeYmeQw0kEADSfSl35vWBuZeFlTULUxTNRsapWhnBDcK9XahEC8pzIInALDJV6VPatH52EenSEelKn2Ytyr9C8YneN+JuKU1s8NnpWgqC2PApLp6gikWpKPMA0mu33tFzxBgBLxU0ICtIWQw2HV4fg5SUAXc/WK+VpMl4O6KS0K/GCCPb+sanwx4tMnSiY5ljn8KTwTuX3MU1yNSSFdOcQYfApl3cjru3tHKZzxtHrGHxyFhJSoHUAQHDsQ9nid48twaVS5qVy12Iu/6x6Nl+P8xAVblFKdi2qLrwniLXEeIxAQkqUpki5O0Eyef/ALRpgOKRpNRKDjh6lRlJc9jveo/KCPibH+fiFzHBGpkN/Kmifo/eBKRbkYwzfQS/9L1AmUXcPoJZQc7A9qVvvFjIsQtK9ITT8QpRtxzF+0RGUZiAUNqlhTh2JTcNxZlfKHYfOfWmYWCwzq2ULEKBvTcV+sJe0MVJhdP8VaxREzS4U1CigU/Q1q9uULB5YRMMtgtW4sQWcF3sQCX6QExudjzVKSDpBIl12egPJn94JYTMvXLnooQnTpv8FACehaFyjJI3yTNbkGbkKMtYoC3MHd/5hzjSiZGQkBsTLmhJCZiQFAiynZ6cjflGoXMYwzDO3xF5Y/2ROVx3VEIXCeKhBKVwwrhhhrxpAJHjkM1QoIDxqRPVMUkFDsRUUOkF7djGgUgeWgSgErlTkkn/AJiFEjbkQf8ATADw/JTMU61Ucgpsp2a1wL7wWGZBM5EhNEBQSCan1Em56gDpHlZNukejj62avGZV52EqBrQdaSzVqGPIglJ6wC/Z3NCJmIkqBGkgpB+IVKTbqHjY5XMBdGzN8g8YzOcOcNmEtYcCaNCmoNSSGf3T7QiL5RcRklUkwdn8lQxs2obUDzqAfzMQrxflgOApVWLWexb9Ylz2alWNmM7EhhsxAP1JivNlGarSCAyQw51vDovSsU0arLsAVyQtioFAZJLkgEm3w7gghiLVEX5UxfkhakgKlqSVAF6A0/WnAxmvDfiYyCJM0UCgAxdiCBR/ukbbFrGjWKprrSLKSRVn337Qqdp0x0aatBOUrUl07inW4jzvFYtUgpnywRqotKj+NJrbjXuDGpyfNAEAElhZTOGuH3tvA7xBgyrXLRYzkzAeAWlRdLbFWoRiGmdPewfIyZK58meiWVImH1iikVooEEbEvzHSCnhbNzNTMl/hSP4QPxBtnb1Bm5wVyyQ0solgJ9J08Auv1JPsYyuRYX92xLLUXCHDFxU1c8WcNyhnyuzNUyyrGpTiFmZLSoTSlwQ7EpY9nT84DeI8l8pSJsp0oX6SCxADBSSkmnEdoIZxNl6irUyEEgMCWBYBVKkCj7i/GBniPxEk4eWhJSpSVlwC4YouGuHJ7w2F2qMTqnZXy7Frl+YvyStCWJazggqBq+m9RaJM0zWSsrVJBEtwwZil2d3NQC4ihgcayW2LgvzBHGKclKUag3pItcOLOPeHqNuxPLQYw6SRqBcUtR+o2PKNr4bzyToCH0zPxDZxS+zxgsgxIK1S3YLI07Jc8eFd9uhMWpMoS5h1EpUktXjHcmnRzVo9R/egqxeMx4/zBsIUA/8AEUB2HqP0ECJHigSiSUqIFwGtxqYHeKs/RiUywgENrKgdjQCovSKVJNE77oz4BCWG0R/vBCvuoiaVNYV2PypEM9IJ5vGbRoIYPFVt+E2LdweMUMTOr6QWNvtocEGodzS5hs1RCjQtRn/pArYbsn0J0g8614CpraCOLIQJJk6gPiJJ/EWp0p84gmyGlhZSdJF2a2wrWLOXYdU0spghgUuXY2DkW3pyjEpLs2o+gvhM4OpCW/lqdnYj2c9o0WDx5RiJiFrJSWUklmAId34bQMw2QJV6gNKUKSlaVODRtTE8bjke0FM0yYaFFCtBKCQ9QNOxGwq3eJlNKVoe4NxphpE2mxHERImZGZ8I4xSkqSsEGihw4Kbv+caACPRi+SshkqdFkLhNFcGH+ZGugEmkwoi8yOwLAeGY6atMwr2VpIVUV0pdlfdY0GWtiZiXVqdASpnFUhgocCCkRSwKyhY8x1JFQPiT6gpJp1oekcyfE+ViRoSQlK1UAc6CvUA3IEjtHn3yTLU97PR8jmqJHEN7WP1gD4yzRM2YnQfhAJP+LlBuUpMtcwgnSA5oT8TFmFdx9iMLiUhM1eklXrVU9T7iJYK2UTZXVNJU5bq1+8TSdJVR6Vf7vFOdmyCoJYOHqNydzD8LizuGrUk/lFCQlNMIzsCiZrKTpmJRrIBdKhwI2NDUd70IZNnk1MgISQoBVlBwQA7PcbwPlAJWovdBBPvb3N4ZlUg+YxZqGvF7/MwJbWzS70FswxpQsBKQkafhBoXAcg9z7RqMkka5YdRqkaQfwkB/lGdnykrnJ1imhOl7ULK/3JrzjS5aop1y/wAUtZY8aBQ/7VAdonn0Oj2X5aWBAJHMXBt+kYPxjLVKxZ/lWBMSbXfUG/zAx6DNVZQF7/n8tUZTx7lxmSEzBRUpbEk3SsfqB7mDhl5bBkWgRl8zzELSoCqSQTt6XeMOZKVAqsBtX6tGt8PK0zAKlrubPT5O8c8S5H5GJWhBCUkhYTwCqs/AFwBFcZcXRNKPJJgbBYdBBCnIaheoPEw7L0I83RMogk+qhpxeJtYppSxS1R323iKdKStTpGk8rVHCNX9meJZxmAlhOpCwrSWFdJNQzPe9a8w8Xl4BU+Sk181BUGIqopAcf5mY9jAjELZFRblT7oYIZJnRImo1NrAKFcFCz96PsHgSTq0aVN0xoSFq8ry/4oLO4Y0sQ1S7QNTKDqSsEN2jbYDLJM9KcQAUq/8Asa7p9KieBdieRiPxR4TIUJoUVanCmDvShLb3c79YXHKro54vZicRJYjcKoOsRrRpIF2vyJg3i8G4ZCapZn3YObdDAZUwEMzuYqi7FSVDjMTprelBeIkzFguxYMejRJicOAAQHr35wkLWqgDAAOTGvRlpou47NlKkCWNzU/nyvXoIKZTmMxgFKBCEpFyAU7uWuOdKHjGfmBiwJYXt78oty5p0M5AO1vu0YktUai92bOXmaMRJVLDlaSFO1FAKYWuW3a0G55bDgoJYISCKKcUqKeof3jz3AzDqlgKIIVRTmj2473jZ+G8WplJWfhKklJIuCFAtz9VuURZIceiuEr7LmHmJXKT+7NqQzoLBxYi9DesEoES8rMuemZK+AkEjiCzjt+UGliH/AMfLxfF+xWbHav6GPDXh4EJQj0LIaOBMKGvCgnWeY4jAkYfSn4gAoKa7trD9R/3RxOEUDsDe5BchzUX41i+iYPIUFJYoIUQxs4SscHYxal6FK00WRqSprinpPcER5PJo9JRTCkvGhEvWXfQdTbBOivB2VHm+a45iTZySGLs71j0DEpUqXMlbKCwmnGUsBjc1SDX9I8mWqvQtWOwxTtmcraHSpqir7r+sGcNPYeoAtA3DyQVEpDJLU4Pwgrg9I1BVUEEd2LEDatXh0uyeKZLJUVOGI09qGzwQw2IUhYOkE7E26wPyzMShY8w60hLbA6fzI5wYlyUzFEIPpWAUgixL+k8nF+Bhch0HYYnuZUmak6tLkl76ixajcf8ApEFjjdOKQ1RNlMRuSn4eVi0D8uwyBhygOEg6mN01AUFA8C9OB6R3NZRQJc1JJSlRB5F0s7dDCH9FK1s10pQKCOG330ipm+FC8LOSWcyyf9SA4+gMWcDOCgD/ADBx2+/lEeLR6FA20l+jKSfyhEezUtnmuWJUlaVpYJS2ujgg3v2gvns8TgickuFBKTq4J9JOrizFjdy0Zw4rSFEWAFBZ4DHPJiiUOQkqCmejj/8ARiqbdpkcpcdBfMZJQo6QKHSSCCCePCKy8FMTMQDdYcVfvFzD4xDaVVSK92frC8S6lplTUhgHSALUaHRlbSYP2FBlCkyUrYLRR9ALjkXA23/rFTDolycYULby1JSUlQBIcv8AFsQFEvyg14Nzta0iWuqS3qJGpLgtT8Qf6mKni3LzLnJSptJ9Us0YPdPT9YWnTcWNa0pI02AwGgzSGZctWtA/n0llJ5LDU4gxSyXPloBlz0kIZihaSCRuUvXsaHlFfIM0UyKspJ0KSX+E20ng47HrBAY9BX+64hjoBaYr0rCWcM7vQir9oS1TaYy7KOfyZKT5iVgpVVKQbEbHdum8YzHyQV+YgMlVW4MWLdan3gp4jy1clYKyQxNQp0qQqoWlL8oB4matSU+WKB3LUABIBfhG4TlFk2Ru+iWapwK1eHYSy3rUfnA8ThalGrE0jEeo9otpuJlNWTz5TK7fKJJIcV2+3iF3IO4+IcjQRInevL74xpO0Zqnot4D/AIqDWigaVsRtBDF4xUubiAHdKlFJc7VFOaWqYE4PEKSH1cXAo47Rbx0wKdbuVSE9NSQEG13Cd+MK05DIvRbwviueoCVqJ1GhBIIN+haDuQeLlEBM8PXTrF9XMcHaMNlcwAhQrsa2B3B2gnMk19JFFA6qElJIUCU3cVpygShEKlJ9nqOvhHCt4DTsaQEhJ9OlOkjcaQxiD98V/MfeLYq0mRydOjQBMKM0rEF6knvCjVMzYKwOGdRTM9Kikgvaxv2YjpE+Eyd5aVAqClgGY38qCUg8QzJ50ijlmb+eDNCA6UF0ku7JuaUNduEabBBf7n6DpUQrSpgSGc1e4LAHrHiTbXZ68Yp7B2TYhUzzUhKk6VBStQrQn4dyHF488zHSjGzpax6dZoGcUfg25jSTc/mBVSSUkaqVJ06S36HnwjO52BrWpmUVVJqb7/rDcSaYnJtFbMJ0pJAkFRBFQsC7MWpWGyllhe1np1iLESX0qSH++EOwuHUskISTSoZ2YXirXZPe7Jkp9dbM7bxpsqUkhNxWgu44gxTynLkqHrSQoj0qcV7t2aIpGIImlJOnSDp4UNu+xhT3obHTs2uTB1qB3BGlR+KlD3Dj/TygphJIMlUtTnSHUCLpLP8AIO/SM8orCZc0KSUPXg5oWI6i/Exfx2eTJYC0aSohSGVRyHI729olmmmUJ+IayPDqlgyzUJLoV/MhnHycdRBTGSnQWuoEP1Dfoe0Zrwjm5mSgkqBUk0PWrfOD+MxHlyVndA1DpdoU3TGLcTyiRLRrCJgIDHUbMsUD8njP41EmVMOlyCqwNmoW5VftGjmzU+oqUNyTXv03jz3HTQXIH4r8g7WMWpKZDkoOSsahSWDlrHgNhBXBZsoy1IUl06RpJoBuD7vGQwWM0GgDivtF8Z3Mmy1I0kjU+oCgfjwELcGjEdGv8N4hapqdDBQcku3B+pjdnHpxCRLno0rCgrQt2UmoLE8i9DtGL8PYFcnDInkPqVpcio/UFL1HCPRZGhaUhQ1MAzh2JsQWhLfsrwx8TIyMF/FVLCUibLUfVqToXLPwktXUN9rQJ8WZ+nVLYjVoIcl2YEAOKvtFGfj/AP3ChpoFFyr4js1NuUFEZZJWmUS6dRI0sCL9jWt3hjavYrlyVIo4fM50+QJakhYl6mU5cAsCN6Bn94kyqQtKUFaElKvUtLuFUNGDOwalLRppeU4eRImCQoJWpXo9RFFAAjgRfajtGQxuoEy3P8L0kgDb033pC+SNSVIHY7K9KgQfSoOncsQ4++UR4IMlT9zFqcFTGANRzr25QzyCA7jn+dYpx529SJb2T5eUkEqBN68nhmInAAlhUUcCkRyV6QeGxgaqYqaovQPYlu0anJ3aNP8ARfwErzFgl6BgOPH3gvjpwVh0FCQkIUpBA/xDUk1r+EwMy8kAmqTs1Awp+cXpQBkTU1d0qB/yGoHZ4ONrv2dF6BOXTmCu/wBYL5bM1EA0VqYHlt7NAYq0q5PBbKFgTkPbUPnSH5OnQYPpGsyrX5CSsKAqEFVykWpwvEq1xbxOISZKAlnBJPGtS/eByjDcEnKCbE51xlSHPCiLVCimycy+QTvKLL1oC/xsSHHDYgsx5Ex6hlQBkgIIZyHTZiLj3jySdmKlDQSRLd2pTjtS8HPCfiD93WoEnyiBQklzfVyPLnHz+WXPZ6mLKk6K/ifL/wB3xKlN6ClJc2exHOovxgHi56FzFMCOFBS3GD/izOkz0kFk/E27pKnT2EZuWGozpO9P0pDYzSim+zGSST0T4WSzOTUsHDOWdqxfyHMBLmqSS6Vll6g4bgGq/eB87GhQCWoDe4HKIstwijMdTFi7O9OfJtoZemYT3SPQJkmUpI0FLpqwuRtQWo47CMTnk1KcVMGn0slj/iAoR8oM4Z0Mt2BLMx36WtaIfEapSzJWEDWtwv1GrBg4FnrHY5b2MltBPLD50kpTQLSXAsFBy4fe1YuTpfmSq+lTpUdQo1iz8KxUyNISU+WBp1aWJJDhNtvsRHnq3BCVEEKLpBZxcA8xE+R7HXUbLGXIGBSo6gp1FSFmjg1s9Cw79oveLfHOHVhlBK2mKSWA3BFj1/OAxxOHmYYy8TrP8mksQXDdP7xjvEuUypakkTDpIYBnUlmZNKGhvHQSl2Yc+MdBHKRLnSxL80IUqupnFPr+ggbifC6UIDqT5hJoDT07kbCorGen4yrpLMzNyi7gM4WtQoVEV+ztaKHGSVon5WqoiwmWKVMAWCA+wNe/SNcmWJcsJlIAKqkV+zeIkT3IBID16UtEK1gKZ6jnypCJZHJAukb/ACWYF5YtCqlDqB/xagWp1PvFPJvFJkzPLV60l2D1BanS8DsJn6peCVKQwUVpOrpUn3A9oysxM3zNdHdyQ78YXDaaHvLSVGy8UokqxXmJFCHWXuTZVvf3gNKmKmKGkuE14AfrFRSlzA9STccPusWA8r0pZyzvttY13+cBin5O6LMpX8UVKlDSQnVpBH4n2rX5Q7O81CiUhKQta1qKgA41F2JHxVIq9ABzgT+86XYPx5Nfr/SKa8cFLCR7j7teCk2aulRakTgCyS5uePSK2OzIqI0inX3PSJZqpaHCfUtQfmK/iO33eKWJWyQ5JNgBYPw/UwyMV7F19l/zypAHwp3NlKLvtb69Is4eqQyAALNZ+kCMvkeZ8R4nsOe0HZCpZdIUQGFW9xT6wJ6GctURYrEFgPYDe/t0iWVNmMSWAIICbkuNI6dIhnTkIBoNQFD3i14dzUmaNXwJIoLnrxptHQe7MabpFTy9Salix5VixgMJ5iqWT+MHhsH5xbzVKfWoJAQqoZyHeofufeG4LFiWihBJIpWgDPSwsPaHyzuW0FRpmunhLFSUsSRqLfESn4nG5avMxVUqBeWZx5imU+zVe1OkE/OT3i7+NJcBGXcrOQoXnQoosTo8/lYsKBJDcI6jHhKgdRajWd4DiYpRY0pRvf2hYfUSQAr02PDpwvHifjKKoKYpRUvdQFnDWanRolkrUUhB9IrFCTZ1BQWfgINA253O8EZEkFLrooWG/X5n2gMLGYORpSoHY0fciHYTG6VkpVU3Cfq/GIM2lnQnfpfqREJV6U1YvVxT+sPgtWBGuw6wUFKwAhbaFhQ2DqCx+EuCX/wm8U8bhglBN9C2BepUKO54QwZo0kBCWYpcu+ospJ6fEfeAOYZmtUsoUdJBPXvzehhbTGzaoLyPEnlgAqoVgkjZnFPpBvMihc4eXMSxSFM9qVTwseceUBSrPTjtBmRNMtSVLU9HoaHgf7wZ4qWjKk0qZv8ADypYK0k6iU+lQDDsDQEnfkYyudYdGgeYbEvam7Ai9frA4Z/Vgos/d+RjTysFLmy/W5AFmBfdjz59bQmnjdse3Ga0ecKbUyal2B2PCkEcDNXImsQ2qh3BB+sF5/huXKmBQUVVfSEkAciSbmhoYrZhiUpUFE+slm3H6RW8ilpE8k0G5UsafVvc8K1gbNKUFhcmh/t7xDMzT0aUverfMV2i3hsVLDKLOwBLbsHD/d4mUHHsMY2W8PNUUijA77lm9rw4yTLBq4sRxF4dMxksGoa1GtzHO3VochYmGlGpzIN6fhPveFU1sc8SvRLl88EhuNvlWK2b4h1gC4N9m7NHPPEosG+9qxFOnKWo6AQQHI4Dny/pHRWxafjRBNQfUxqwtYh7DhFQ4CZoKgyXqePCkFPglkXJFSW3o3yiAKqly4IoNhu594Ypv0Z22CMHhphUbjY+7GsEZMtUtXrqlzTf7aLUnENU0oBRuF/vhDJY1OTYF/0r2gym29gaadEcyaHIG5epZu3GLeHHqIFGDP2rSM/jcV6idgaW/LpFzBZipStWpki9K/LpBlBtWhkaXYZGVklmJZ9VQNI/lqGf6R3CYYorwBpzf9YhkZ8S6U2AI7nd/u8Ow8pSw7ht68n6wp2uwScW9I5Ox8xSykD07E0qb96RNJnlDlJqQ3yMVcRPOgahUOAeTgCGzJqUppc7Xelmg2CP2X5eOsE3ABfg/PsSItYbMlGYolTn9B8zAqXNToZQLttQvYd4r+qyEkbAkkP1pR+Mbg2ug0n2ayXmgb1KY9oUZA4+cPxaeV27woo/JP8AzB+OP2RyUu5ArZ4kwUsgkmliP7RVm4g/CAS+zGhe7/lFvL0qJKlKccLNt+cTU0rMD8RIUEmz0++UdRtqLrPpCQK13h89KVqAUopFata4FO0MxmNCSE09PK4sHHbbhBXR1jZp0qZVlW/uLRWWxAf+Ye3WLUhaFhXmXZ07dhFXGYGgUAWpDYSXsAQ/eAlIYO3avOsZrOppKioC5et3JeLic2CSkH4TQ9Ab9YIeZh1kBTUrWjilPnDI0uza2B8rwImE6ntQGgJbjEmc5aAnUkNWrW7CNJmWMk+UkSkgKq9hQU72FYrSpYV8dQ3AM3SFSytSsD0YQAv0jR4HN16AzksQSaMwsK1pDMxyQFA8tgxJL/FU/OA8/DKlsx9tvt4fcMqOTNbl+K1KBWWSTY19XPl984jx+DC9R1b0P9e0AcsxaiprDqfqOMEk4gNprWw2d4nnBxeguijg5bTDqPprU7/1i8FOpk24kRVmKCSwIb8zziJeJ2f+kNacgRJZ2IcsLsx+neLOBzRUt1EO27jen6RbwuFQpJexDGnKvvem8UsRJShJBsTVtoXcehvL2grMxaVp1qIdVgW5WFnirhM60uH9L3L24Jo+wpGdnkaiEu3vDpchWl/wi5FW5kXbpDFiSRhu2bBREwOKJvUuX5sLmloD5shWygAzinZob+/mWlIBSXrQhmYO52rEc11epSx9TveFxg4uwt29BLKFEkIOlgC6jw3r7RaxbiWdBDWL8RS0DEEj4VBtq37joYdNB0kaqklyai/K20Zcd2M5KqYLnaCGdzvE0hRUDpoH++0PwGSKUCVcVClKpIpXjWHYnDJlrd2Tw4kfZhzaToTpMK4HChF7vXpXbf8ArF6UsAmopQsOHHtAnC5gZyglNGG3Iv8AfWLiZbUJN3pv1PvEs009jE09USpXRSl0D0buafe0QzJ4UoD5btEkzD6yxJKdyeQ4xX81IfS924kxmkYmq6JZIILuK/C9bcIizCfpAD3rXk/5xOkEpAI+BjxIqWHsLdY5NWNJVQ0pTidvveNKrMpWymJExXqZNYUNVjpn4UgjiQp/rHI1wf6M0yb8R/zfnF+UPQnmkvzvChQuYWVWdZfjA/GoHmpoPsiFChkOzBfUkMP8x+oixMNJXUf7YUKFT9G2ZzPpYE1LAfh/2iIcwFUc2f3MKFHoQ6Ry7CqPwnelYPBI0L/y/kYUKJMppAbE3HUx3MZQ9JYbbQoUdj9GES5hJSmWWAHpFg24gHgrmFChnphkQ7noYhwwv1MKFFC6Cg9iQ0uU1HZ2o94qZ2fR2/WFCidfJBQClmCeImFKPSSOhbaOQoql2jihlqz5gD0JqON4uyR6P9X5mFCgZTiSZQ0pUxNglHzBXY/lChQsHo7l81Q85ifi48zBpCAZVQDTftHIUJyfM72C8EdM1Gmjtan3c+8EUKfW+yVN7woUHIbfYySogljv9UqeH4dIa236QoUJZufxLOWV1P8Ayn6pjn4U9/kstChRuQldj1GphQoUZKD/2Q==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7414" name="AutoShape 6" descr="data:image/jpeg;base64,/9j/4AAQSkZJRgABAQAAAQABAAD/2wCEAAkGBhQSEBUTEhQUFRQVGBQXFxgWFhcYFxwYHBYXFxQXFRcXGyYeFxojGRcUIC8gIycpLCwsFx4xNTAqNSYsLCkBCQoKDgwOGg8PGikkHyQpKSwpLCkpKSkpKSwsKSksLCwpKSksKSksLCwpLCwpLCwpKSwsKSwsLCwsLCksLCkpLP/AABEIAKwBJAMBIgACEQEDEQH/xAAbAAACAwEBAQAAAAAAAAAAAAAEBQIDBgABB//EADoQAAECBQIEBAQEBgICAwAAAAECEQADEiExBEEFIlFhcYGRoQYTMrFCUtHwFCNiweHxFYIHM3KSov/EABoBAAIDAQEAAAAAAAAAAAAAAAECAAMEBQb/xAAlEQACAgEEAQUBAQEAAAAAAAAAAQIRAwQSITFBExQiUWGRcTL/2gAMAwEAAhEDEQA/AGMetBMvRuLM/R4pUlrGPRppnAcWito6JNHqUPB6FIERzQwl8MJS+/h7xFWgg70NsYGlo5UqLJmnI8IrSpsQRSBTHNFzg+MVlEEDINHNEo5ogCMeRNo6mIQhHR60e/LLPtEslEGjmiUeRCESI6JNHkQh5HoMc0c0Qlk0zYn849YppiQRAaGtlomR6FCORp+pi9CIR0h1bKggnEXDTnrFuIqWswo9V2WyyR1MTTfeBPmmPfmGBQ25ByZHcRMaMdYBCz1gvTaZS2Cbk4EJK1yMnYWjQJP4okrgygLKB+0VTtJMlkApv2vFwMwBylQ38oqvymWV+Aa9KoFiIqUopPeGI1gIYiBJpScu+x/WHT+wcEpeuUBgesdAakCOg7USwZMyDEALHNnr9oFITHqFRc0Zk6K1ymMTlJvBAYx7MSNiHg2ChholmwhidKCNoU8NUSqNToZDhzGHNLYbcS3Iy+v4aRjF4TzJJBj6TO0CVJIhHq/hsn+xH2PWDh1cWqYuXTPtGQ+VHVERop/A2RYOX+0JZ0ogkGNkcil0ZJY3EGpfaLBolEVNb97RKWkjsYtZQDhyPaHbYiS8lJ0Kme3r9o5GmtcKfsNoknWKGIivUqJck+UTknxJJRLZwpQIItSMeuYvnT6i6SyT+YC3V+sBrVd9+vf9Y84hxYS0grUkABgA/nbziuVR+TZZH5cIqUmPGhfM+IpQYs4Z+g6ZiGn+IULLUqFwLjs/jaEerw3W5B9vkq9oyjmhFxPj5SohDUgB1MVG9gwwPPpC5U1RWbkrLG55QzPvmKMmvhF1FWXY9HKXMuDXRzRjdbxT5SSEk1EEWtZ9yH7/AKCLeHcamUEhXQirmAxZzvY+sCGvT7ixpaKS6ZrRE0wp4Vx1E5AL0qsFAggPux6RMcZTXSxAdqrNGr18f2ZvRyfQ2SrwiRnGBZUwKDpII7F/tFqUvFtIrtnqp5jwKiYk+cESpFnIgWMkylCDEqTBDdoh8skwLGoK4fpKjh+3+Y0nDWljAHkHjPafVFAguTxM7xlywlPg0Y5KJpZk0Ev07RTOnIPKx7mBJPEQoMRF65tuURj9Nx4Ne9Mqk8OlpdxU+OvrCHVy6VXDRo0LteAtaQqxDxdjk1LkrmlXAg+SOsdB/wDB9o6NG4p2iOOi9emIzFRTGmzG1RwmGPKo5o5oNAsN4ZqglYeNToOJpJZ4xLRbJnFJcGKMuFTL8WVwPon8S8WomRjdBxkguTD7S8TQTkeu/hHNyaaUDfjzqQzmpBHWEM/hIrch3P8AmHSJiTgx6QDmKoTeMeUVPsyPF+B08ycRVoEhSSkjbeNRxEBXLl4zevIlu2TaOhhyOcafZiyY1CVoTz9MU984ihoJKjh4Ucc1/wApG1SnAct4l41zyLHByZljDfJRRRreNhKqU3yFKcMCxO/YRn9fMK1VEKVYWywL5HV2irhyqlrUWNnD4wybvfKoq1mrckVJH1BrixINR7kfcR5/Jmnllcv4dnHijjXBwagAqZ1KslsADLeHtfMS1aaAo2SAGIycco73qvAuj04LAE3CnyLMf0g0aV1gAO4QovggFr3ZnEBx+ywUcPnPUDcnG92aovZ8Q6So/MsNrnscebgWhTrpiZaiACH3qfdiG8oP0/1maHYA26uXA8i3tCjJFHEZCnUpYY1WSfq+l8bAAD1izRSagkO4USCnbYAO/VvSPFAh3u9yM/sQTJ1UsKSB9JUE9QHLOeou/lFq6A+y7+AKUAJABaov0qIF9vpGOsHGXUlJd7bO3fx3EdLX/LAcmoDuwdyzhrgqH2xFU/VEIdgDi3TYEdWiq6dDor+HGRqF1GmtICQSLqd1f9r2HjGvQnraPmc6UVzFFR5eZVgx5bWs2w32jc8E4h86QlTgqZl//IWL+Nj5x19Fl3LYcnV49st45QQMRMzbQG8SeN+0x7w1CQzmJU94BEyL5a4RxHUi+gZz++kdJntmKFToimZeBtC5fQyRqAd4MlavrCkAbRYXEI42WKY/lTX3jp0h7wnkaljc2hvptQDZ4zyi48oujJPgj/DCOi5So6FtlnQbrODpVcC/a0IuIcEpxGyKYGn6YERlxaiUGW5MMZIwKtLdoqmacgRotZowFWhdqZBwI6sMiZzp46FVMc0XTERAiL0yho8SYO0kwYO8Ax6hTQrVhUqHMqetGDb27QfJ40qEUnXbHESN7pjPLDF9ovWVrpjnV8QV182hFqS8XI1Chm4j2lCu0GEVjBKTmLSIyvxFpTNJVlCVU+yb27lo2s7SN4QmlaGnT84Ar+Z4hnWAfP8AtGXXzqKSNOhx3JsyHz6U0paoABW5B+q+Lvvt6uv1E4VuXUKQO30jAyL/AGhprNNTqlhQcC7PtfbswhdLlGhJIBSAQSWBuSof78o5kYrs6DPOHzAmYHakgg0l82JZ40U3UCQEqUgKUUyicAAqTUtAHa3pGfXpBYtsMf39IB4n8RFA+WAFGzqOTy8pPdn9RDOxk0uxrxXh1pRYc4DkEjmZz2zV5vYQNo5hlTAgsEzAUH1cDwdi3YQ14HK+do5cxZulaLKYAuKSxPcg+EL+PaamYJiSkD5qGL22UkkDYYeFsZrySqJSXDEerXjtBoKp1DgBaiEl/wAVKgnP9RHk8GaDQGY0wkGWuZSwUKqaQVkVDFk3PUw70QEpFQQgEKNKvrJs7VEYsoO7PEcqCobuRdwJNUpQVyqQAznHXxzAerXgN0bb7Ww0MdKmoqcUuklI7OGxc2Ki/jAvE5XKgjmIWVNfxa3anEDzYGhFPKkqCwTaoAC7AksL9Ru0H/Ces+XqDLP0zA2dwCpJ9HHnENZK53IZDEZsBel/XxtA3DCE6uQ+CpJ3Nye/cxowy2zTRnzR3QaPoccYkI8aPQnAPIl8yPGjmiNBPCqPAqPWjmiUAkiaYJlaxoEpjxoDiMpNDH5qT2i6Vqiku8J4kFGK3BMdZTUyuM2u3pHRl/mGOir28S71z6uFRyhFCJoYF3B/biOXOjhJM67YFrNMCcQu1ckNDHULe1+0DzOEk/UpvKNuOW3tmWcb6Rn5qQDA05PTENU8MWt6UOxybfeK9RwhSBzMOwv7x0I5I9WYpY33QoaOaLlSolK0S1/SklssIu3JcmemwYCJy1NEwsjBIaKyIN2DoOFwP3/uB1yWMUpLRcdQ+YWq6G3WUz9SUoUcsCQO4Dws4hPWEpSyqlEFLgADKF0kfhcPjY9YP1Uxk2uSQAOpJaBOJzP5yEqdgEh7YJUtabYss+scrX8tI6uhVRbMrxidVMdikqBJBb+pgG2YCFKiXSkC5ScB7vnHT7xPiSyFlQUb1AP2T39YL4QpNQWC6wQ2Dt4YqOOwjH1Rs7ZPik9TuWAIDM3QAh/GqMdxGUFKKw/McHoAAPtGl4nU66LhLDFiG5jCqVIVPSBUEswbbq/bEDcJIf8AwvMWEylTTUErdAL/AEgBJt4hPoesR+NUMuhwonJ3PMSk/wD1Oe0TkrFUuWgEtyhT3UQCzBrXPsIr4zIqSEuHSAAVuWAKqmdmyluwhIt3bLL4oY/DNStEE7BamfdTOq5thP8A+hFGqml2KAzqDFRzcJuDfYxLg8synQEkpFRJdgCQAaRcubXPSK504KmEX9AWUXbxOLdtorlKw+OAzQcQSFpCUhZApU2G5mIS5YArVjrDfUaNCZwQXCZimqP1EhNQSknYpcY28ozGklIlzEm4SKgRZ3vYd3b13h1qdZUtK0moqmJVzHCKQnINnqULdoiLItNcijX6YGcqWkmlaFgDqrI9t4RiUogqIJpAIP5cMXBBBfvtGn4ypKdUghTAq2L8trv1YD3sYAnSzgNnAO17h98RdfBTJDTg3xQFKTJm8sxgH2KsMeh9o0REfNuLSwEoWLtm9s2I6HeND8E8ZMwGQsuUJCkHelwKe7OI6uk1Ln8ZHJ1Wn2/KJp2jmiTRzR0jAQaOaJNHNBIQaOaJtHNEshW0c0TaOaAFHDyjo8pjoFD2PuDcJVpikI1M4ywXMtVKk4Y0lQqSOznGYfI1oMZ1WsVEk6wxg9sjZ7g1MvVpBtmI6vUJJBJLi7DtGekasi9ornaq5Ynxitabnsf3HBrRqWYJyQ/hFkshdlAHxjLcP4oQsEiqzH2hhI4g02xsrOWzdopnp3Fui2OZMaTdFLUpiE2gqXLCQwAAEColisG7/fvAnEuMlFks/wC/SKFGU+EXbow5Z5xDgsuYs/hUd+vdoWaj4VWGoIV12b/EHo4oFPSL7v13PsIMl8R5CzVARoU82OkjO4Yp2zL8V4V8kgZcO/3gApgzVa9Sy6oFKo6ePdtW7s5uTa5PaV0D3B9C8C/EcooqQE1LSpChc2ASE38VX8O8GEQk4vxlPzFFmZJFVrqFLn+okgd7Rg166Z0dA+0zEatdSOvNMf2ZvaL+Dhp6bWfwu743+kxEJZCtvoZz1V+g9490cymaFW5iq3iCxHTPvGBvg30eCYAWNlEXJ6gWzbPbaIS9MwKFDmUHPW6mAbvb1iWql0z7qDWG9wx64fEF8R05GodIJcEvt1axuAW9oroK/QXTFMtaSEuQxAPnk+tu8GT5Cpk2W5cOkOrcUgb7MlNusBzCUT5aQxAyOpzewe/3ETmLVUCSoqB/CSAGJbb6mBhbrkiGWoaTMKgEqcnJOaQXtizHxa0VSin5dZFyCqwZgFGxbd4t1Wo+bpFTUn+YFioMeqwGftRFfAdL8yQtJs5UBixUCUuOlQz/AFdoCj5GBtVOShrC7uf6si7ww4dqgtD08ySUv+H8A5Rubn36wv12jJIBV9Vh2sGJs5hlo5aiHSUikHriwNtrpHq8FKgJ0E8QI+dqAQwmJRMS5sySp3Pic9oVauWwCiHUHvvuUtt39I02plvPTNUHSApDFwOUkWGCaXLFsv8AhhNxiS8xTiwrzbdnI3IcwE74LMkfIl1ArSlnFbkbgXb3v6Qr0U9ciehadiC4uLlignDkW84aamXQEs2XAJ2Icn1f1gWZoUEqdZ+XWQHJB8cMRFkZ7HZnnHcj6aRHNCT4T4qmbICCRUjky7gXBD3x9oetHpITU4qSOBKLi2mQaPGixo8aHEItHjRNo4iIQraOpiZEdTECiDR0SaOgDDafpFIssMT4dWih43M/hyFl1ID9d4yvFNKETVJTgN9ow4NQsnD7NebA8avwAkvBErSggVHOwzFLXgnST6VVEPGid1wUwq+RqnhYEt6bt5/5imVpWSCCxBBBI9f7R4vjTkOGEdL4gloyJZPJpuF8BqJykqJJ/wBNCDV6kqUWsCcQbrNVUlh2haUxdhx7eX2VZsl8IL0pCS5MDLncxINj1iIiKrRdtXbKN3hHTS/pFbQl4p8SJRZDHufH/IgGb8VTGDJQkvg39XNt8RmlrcUS6OlyS5NMohjfq/8AeMXx3T/LSiWQK5nVgwBGBgGz/wDYQJJ4oTPSStRCpiALZ5g/iM+kbPjfD0TCtZCapbEnKgggkgBxuNxvHOz6n1WuOjp6bT7E+TAakJrCVWYOW3boOsFDShIQQFAlMoF2NyHASwwxT7xVrShc6zszjYgkvSetj/aNJxbS35BZKksxsApZpY3sEfLHURRZpSMXql/zbXAIuPGNBKIpKQHVLSQr8oFTG/gfbtGb1unV80gNU5PUt2Z+kOuHa5lLrZiEhY2P5gXOS3uYknwLF/YprKlGYAUkzHF3YEnfxP7tDtTBMzLhRw5AdKQ79QSqBdZPKphdqbMKQdnTgZ+8NFawGxpLsQQMElT1dSCTm2IG5UAF4UgCStai7r5gS+xNi9s+GIl8F62mYqUsWmAgHosB0i/UAwAiZTp58t02UlYvlSXsnxG3aLddrFpT81gCldfd3J9hceDxP8H8DDinKtUspBKZhpu5AOHtZ7Fu8D6CXTPWkkhIlkukEnYp+kXNTekarVcNRqEHUJAJmyElJH5rHfewTfdxGVkaUmctnACS17gXUWLbt2+qIqfJGqoaylLmFAcEcrLsTUZctZLG4BUAPEnvEuMzAQSbKNAIyX/UM3mItQhP8SE3BUpNRL9FhAYYFLAnO+0F8a04DgEKrBUGADLQHLB7OgHt/LhE/kXNNxMfrZSVFKbGgBJYu3M9uvLC/WK5KHZIN2HiR3xDtUmqoBIAcX7lN/LEJ+K6culVL3SgWOWcm3nDuNmdgfDNb8mZXLILHJF7W8xG9+H/AIjE8mWoUzEh82UMEjox2jFypNBJs7AAUhyzDNLB33e3SAEatcqamYk86S6QwVu7Nu77Ro0+d45GXPgU4/p9eaOaAOB8YGoQ5FMxNlocFj1F3aGTR3oTUlaONJOLpkGjmidMc0MKVtHERMiPGiBINHRNo6AMfRtTqaRbMZLiUyqao9/0h/OkFSmOIGl8KeYbW6m8cfBKOPlnUzRlk4Qt4ZoqzzJJB3Bb95jT6XQpQlgkb/sx7ptElGA0ERTmzOb46LcWJQ7EvFeB1B0M4e1vaM9NkqQWUCDG5mYLQi4vpCpNSjfP6xfp87Xxl0U6jAv+o9iNKo8mLCQSrAyYA4nxhEoAZUSbAjZsvjMZDi/G1LUVKLIDsm2M9L7Rbm1UMapcsoxaeU++jVaj4ikBLoNbuwFsZqfEZjiHHVlJMwlhcUpIxd7eQhTM4oEpU9hkbFmLZw9oUI4pMWGCSX7G/TMczJqMuXvhG2GGEOQz5yVLqyUhwKr3Nn83L9y+wiyYy1c6ms9IyDY8xOPLtA8vSlSyVqqa1ic9iRb/ABBKtK6yQ4DC6sMLUuXANx5CM25JlwPI1BlqCwlX8taSkWZgXTnN3JG8fROCcQRqiohxyyytIIs7OlRyR9QxcCPmvEVqCWWLdUKtix6gv1g/gHGVSKTKNSyk13sbMamzhx3bwhr45GhPawvW6Ahc4AFqyA4csAQ/sIfcH4wkyWLJPKhRIdglAu/TlPoOkZbUcQUUmYXCRlsnYMD/AKihPxBaqWVC18gsXH78YG5h30+CjjkhQmTDVdJINrln3FwHa9sx5w3RrPUgiroATSfq8Gg1HE1z3JuouCSACWxbFxv23i6c0ums1EHmOA27AXMNKYqKZs5NYCWUkM5vlr9umYOBPMCbkO4DeECzJstAKiE7F7kudr79u0Ltbr1EEpJU1wL1AF3JYtb+8Vq30Gy6VSFLF1MHNTdGAf8Af2giSqusl8Juq92e3ZiIXyFTFS3WflpBKSGuqwsB12izXakISUpP0WL5L28y0PbBZo/hriqvkL0xdSy65bZDFJWGO4CArux8yNXpxK1KJinCCsJJtYKSLt+Icyg+LRjNJxkoXLWkNTMSsN2vg7WjdamYidpEpSsc1aS+yqFKKCNnAUxfa0OrXBdHlcl3DpXMskc6FJALDIBDu3d3xaIcR1ClrlTgCTLUFMAGIJKJrDJLWbaPeGlps0LBuQQpD00AFL5/qSHZ7qi+Tp3UtJAKVXQylJqBqK3yWPNi9u8VvhmhJuNAup0VM+hkqGWYkAFPKXIudx4eg/EdFVLYGpSZgU4x9KrJ9vSHWt0xK0LuaVJSlIw4pAc1cxAO/wCZ9oVL1Jl1JUixZJow7kBjY7Z7mL07M0o0JWQliSbnG5OB7Qp1uuQm9O/LTb1PtGg4to6pSiCHZwRcukA28YVfwKakAB/zAl23AIe1j7QriI+QbhGpMucJkkhJZ6ZhJBN3+nsD4R9D4RxyXqE8pIVgpVYkgOSkOXHhGEXOSknlAIf8KXL7uc7+sCajWUqQpBUC4UCmzEeNiGEaNPqpYuPBkzaaOTnyfWGjmgPgevM7ToWqyiGUGZlCyrbXHvBzR3oyUlaOM006ZCmG2m+HioOVN2ELRDfh+uUSxIAirK5pfAuwqDl8ytfCACzLPlHsMv8AkEdY8jH6uT6N3pY/sO4nqaACLmPeHa8KSSbeOIzkycVZiIWesT2q20yv3L3Was8SR1jz/k0gOqwOIytUS1Gts6zyi5csIR6VLyN7tvwaXUcZloDqUAOpx2vHzv4z+NFzVK08p0pH1TAbkAsfDFm9xCP4n+LvmhMqUSEVMpxck/TS1+vhCNepDGkOAOmS+A/WOdlkouof02RuSuRKasm7te5OWuLdyLXw8Az9SSZZADbO6i2PMsI8161OEDfbp18+p7R4hZQoAJdKQHVdglrbcxf7xSnSHPJM0Aqe7k7tudjguRfd+0Sma4UclyXDBiyXS37beBtTpSVFS7hGEJPMbYId83MX6WRSisgISpyXHYMKbNff0y8BtAKZS6ZlNN7rVj6cAWG8DajWTZyylCXIwCAw63wLtBWlKp3zAykpIB+kCwNvHzx5xIrUwQmpCQUuSoBayE2azN37xN3PBBIlK1KEtX1dCcNuegsbw34Vwmg1KLv+EbhxSX3u1tyRtHmisVKKgw5WJBYnJJ8B43aLnWtVX0oDUOli+B17E+AgykQI1E9DplsAFuCE9ntUPARNGnRLQQKU/S4qvbZ9oXDQpRNqqK1glwUuQWcOD64i3W6ZSzYg4quyc3fpd+/rC0vDIef8kEBTuFEkuSbjGQMC+OsCTuKhIqSyibkn8PVt3d7xZotKTVzoULBgHsXdrgiDZ/DJQYqOCCa7kgFyP7esR0uyFA0q1pIVUWCWLYe5N3c2HoYqPCwgVVKQWCiCoEuLgMLg2BI7wdP1zqCUkJyclzY3f+3hAkwTJiQykliLkUtc/S+RZ/KJYWQ0ukWp0rcsAQE0uHO9y1r3uY7iMoBKgAXISNibBlX6kt1iaJSkFa1qKUqsWdyQH5SPw9z163i6dpVKl11UlwwVYqBwotcO+8TeQTaPSzMhJcMwIPUM1tvSNDwDVfLmGXNBKCXIaxS1iOpFRDdH6wr/AIykl1Bayz3LMelnbGNxFSeIkkLVygqcWd0hwaTnIaLdzYylR9JUsmSFy/8A2yXMxgXWl6yXF2WKlg9QobRboNMSkkkVFQEtnCQlQFRA/KyQQ+ymaMxouIzPlonSVUqYD6gRyrJpWnJB6b/bQDiktBTMQCmxdDuLOEte7Brm9m8apNPg1Y8iXY7ny3TLKyUpSUFQJAyFJU/kxz7wo4wgibMBAUCXchwApid7XGdmhnqtWlcitN0oUkkh8VJJSXDk4Lwr4rqq2MtYUCwUxbYg2OA5Pg8WQYcyQonaxV0kpd0pAAwwKVOejN6QvnalKVPzGs/qSOrOYG4brFHULdym7uLlsB26lz5QVxCVRtUAXAGxPSDJNmUAeslkgi7m9x0v326xbKYkBnFiFMybflHTEDpmgESySbhQYMG3HLm9hF08PNkuTfqOwwBg3F2tiEQA7hfFpsnmQpPMxUFfSbkNsx8OsbDhvH5c0NUAro7+7Wu8YfVy0kbu2E58G/zCPUzwFpKVKsxFKWPUvfrGzBqpwdeDNmwRmr8n2dokkQp+F+Mo1ElLHmTZQdzYs/VvGHLR3YyUkmjjNNOiNMdEo6CMNJslFNnftAikNGmHCEgZL9YT/EOs0+lQkzVKKlFglABUbOTT0ABMc1aqKN0tLJgMfN/ibiYnah5RUprAYTbJL7dG7RT8U/F09ayElaJT8qQElxkBQsVGw8HhaqawUS4YXYXBNmtdz0vGPU6pZFUei3Bg2cy7JSpZL5HNnc5JYkuBt5RbImBfKC4CgFHAADk+JiMtHy6XU73pYADxaOlTBcS9y5KWDnHmH73jnp+DWWzKAsKcF0nceFqvH9mAl6tdYDEJsLF7E2vgYipCAuearBIDc12AAYHzzBKdJLWsAmmWCKtrMSvxNP7vATqNshaJ8glyJgJwohn3qBqenxHtE+KcKUCoJKZiSHBqJFwGHLlusD6yRJOoXMBNDfSvmb8xz6C+3iLJPxBLIEtMn+W5vep2sTtbLDA67n/CFglkIAJQkDNJNIxlyL5gOcCUkgsQoNcqHL0G+TeL9VPWGEulVRAZ7gDmqsOUbQGUCUq5LnYAUlV2bc5OS0KrIynW6QFNIUA6kubAbDpzKu/+IIXLJQSlVBKmH4rC4xa+H8oq1csqcKSpSmf+lwHIFJsRYRdqlKIloQllEhkuAQGbmJOXH+zaHulQCmXw6eVMFpAGTuc/hNy7M0G6lIIpGAMu1yb1G7mwPnCfionS1lnZRd0glLksA7Z7Qx+QtMuyxUSGUwcj8R5rgdzeC/HJCrRSiiYES0sBUSovzGnkZ8+EC8Q4rQWIWTuFCxPgct2eI/NVJClfMJJSwB8bte57x3C5M5RK1mYlCQohxYqwAAfHIG0Gq5ZCCOHrUoKCWVbOUg2/6sOveLZ/AiQVLUQEnA5iW84PVpVBRoCy6SVKVso2YF7HO5xHs1BSkJU6iCMjNumGtA3NkF65E2sFFa0sHqSGDtZiHfPfOIMeatKh9CiQUgkOQCQSEi6RjvHaXiIluFB3O4x0J6h8vE5WuQmcDSxNnTve5AFi4f3gO/oJSOBolgBZNTArZTta4AAxjPlCvXShMCaAUsQk5Kbnv9LdI0+v4sJbsliSXuPDux7mFX/KhSgFKCAomssC+QMC5LDMCDk+QDDRSESEhKOYG5P1OegGBFiNcCtKMVMCr6qSbY7QAZrlKErUE2swcvsQkX3sQTBZ4IHKkrUFEjKrN02PvEtXyMmavgmvSieuQpQMuYhAzesJb/sDZj4ZYsJxHR/LmKS73N/OpJfwvGcl6ASjWS6ntS9sMB7n/UOBrVLVMMxRWVGoW/LYeFg7d4ujLktc7AJKAhmAqKgpW4dn9mbzg/Wn5iXZiAC48ASD6EwEkhDrUSVEPzFg5NreBvFmg1RWouXZlJezhmt4ARIStgvkonSTWlNk3SXy4HbNWD5PuYuKU/MFKST9LkMAG5vXz2ietmsUYcJ5t9vd2BeBTqf5n1G55Q9gN+929+8JNvwBtFc/WspSEuSAaWpxv38+5gCZIKlBMwWSzEG7sCB1628YO1ehCi5p2cmxawt5xXqUVPSGASaUh2Nwm/uYeK4FoF4XxoaJRMoupVjUE2APqAwO9/ePqXw5xoarTiaBSXKVDIqGWO4j4frZVKhY5/x94e/CXxQrSLU10LF09wOUp2B2JbEdDTZnD4vow6jDu5XZ9maOiOjmlctKlJKCQCUnY74zHR1kzmGc47/5PnAqCFBMsFV7KUU4GRvGLn8RdlkKWQCzqfJvs/7aM/oJ5m2WSWc5Pp4Wh5IVzqSQCyglzcsQSc78vuY8tJs75TqpylKUBYMHOAz0t43Nos/i3SpRZkG4YvU4O4sO8cqXVNKMJCHAAFrnqP6RFc2RyBLlioA4vzLd2GbD0hOwE5vEHlFTE/UGA2x5AF/TtHnCtSVpBSCAkByPpS536nZ8faKJk8mYZZAp6ANaoJa2zE94f8MeXqZcuWpSEFSAQkkWK6fsTbF4b8ChPw+Un5xQTS6WdxZwTZ3wpx3J7wHx/VFCqE3uX9AH9hGr+J+Gy/lyp6UBClqKFBApQQxvRhJcA2YdoyPFkBYkqVczVpqPgpKWDYBCjbsOkCuUiUCaWeVkVKpDgXybtjr18vPY/C6pEwqQEhgQ9RTdDhNQs5IUR6i3VNxjRolzOVN6ZZBc2cKwx/pFy5hfoNSoTAAWrlzH9DbuHSCxfEW0uyD/AIoqTLmtIJmTHapTpSA7MlDZbq+0Z/XSygJKnrUEkghw97d9oplas13YuTm/Xzh5rdKkTJZAssJJDks7OEk8wHm8J0SrRVpZ6QsIqLKSOZyHqxgACx9d4smoll6FFDOCUm9gKSS94n8uqWpZy9IbACSKWEQRJBlE75HY1pS992AuYr/SAkmT/MKUrWyWUEJHNUcm+Bg2e0R4hqJlIJQUrNVQBB5QEsagT7mBU8QUlVm+lNzkubucnHlDREylFYAe23YkQ7ddgKeFT1pCugDio0hyBd+wc46RdqeKCUkJClKURUCog/Uz0nweFaJqqy6iWWtLFmswBIbLGFuqDkgk2U2dmH6QfTt8kRoxx2zi6mFN7sz1APb9XgE8XIbmsTV1HgLwHInFKXABN0gkOwAs3TMK1TSReHUFZBsdSCoqUVMfy5B77Nj1izh8+WiYlQUS6mKSLAYJd79Y94BoEzVLStyAkbtkttAk/SgEs9ptAxi/vBpPggzkBUwqMw0y6lXYVC9yW+5g8cPk/LDpIcuCDh8Xb+0V6HTUpmpckABgaclZckgOcRdoxyzCSTRgbWBAt5CKn2QrGuMqUSEqSpaizhjlndrs4G0Hp1dVmUwH1Ow6ljhV9xi0Z86hVbVFiUhncZY2MOZmoU2nD/8At+o77WGwHaA6QSka1ReliNySzePXAiyVxKlV8JwW79IXcYTSBMGSVAj8LAE4EAyZrBRtlXtD1asljnXa9K0lizG+1rtbp4neJcOciWtKmpfrnoRdxcenjC/grLWskfSkGzjPWC9JL5B/WpVXVuYM/l4xH+EscaqYGCnG4vfL0m+7NbvAlX8wF2SlJrOObNzl3+5j3USQoF3NjfcMXcRXxvUfKStKEpA5Di7l3eEsN2e6nVl1G4AbOCCdnzFcvVAG9kiyVDcOCXbe42iInFYBV0SrzcX9zEdQllADHNb2i9KkMi5XDkrmF1JZZJApqJADmk+sLtYlKlEUgFI8CwNm6wx0qQJgDfUgZuzqDt0gHTSKpwUSXZ39f0idEaHWg/8AKmoloCVIkzSLBSgoFsB6VAE9946E0/SoK1OkZOHH2tHkXLUT+zK8MPo//9k=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17416" name="Picture 8" descr="https://encrypted-tbn0.gstatic.com/images?q=tbn:ANd9GcSeWKoIoDbPZMYwZht-51zHegKXSI7SdbMiN0DbA81FGEKfgjCr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034" y="3286124"/>
            <a:ext cx="1857388" cy="17907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8" name="Picture 10" descr="https://encrypted-tbn3.gstatic.com/images?q=tbn:ANd9GcTNmXebI_GrE4e0X4PePsfvs0iZioxbw4O5B2MjKTaAUSyLhJI2z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36" y="0"/>
            <a:ext cx="1857387" cy="18478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20" name="Picture 12" descr="https://encrypted-tbn1.gstatic.com/images?q=tbn:ANd9GcSjqrLdUR9fzJ330E_LTbSyfdpL_xxaz0IuZrL76ldiU0JcNGOO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285984" y="4857761"/>
            <a:ext cx="1721551" cy="15001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22" name="Picture 14" descr="https://encrypted-tbn2.gstatic.com/images?q=tbn:ANd9GcSOzPMRTaSAqg7OTJZy0KoPzyj0dOCZymZVQ1AR9eG_7EqMO5Gp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596" y="928670"/>
            <a:ext cx="2147553" cy="20955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2071670" y="1714488"/>
            <a:ext cx="52437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ผลของการเคลื่อนที่ของแผ่นธรณีภาค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rmutphysics.com/charud/naturemystery/sci3/geology/6/collisionalaniopt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1643050"/>
            <a:ext cx="3003968" cy="20717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สี่เหลี่ยมผืนผ้า 2"/>
          <p:cNvSpPr/>
          <p:nvPr/>
        </p:nvSpPr>
        <p:spPr>
          <a:xfrm>
            <a:off x="285720" y="1285860"/>
            <a:ext cx="5143536" cy="507831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sz="3600" dirty="0" smtClean="0">
                <a:ln>
                  <a:solidFill>
                    <a:srgbClr val="00FF00"/>
                  </a:solidFill>
                </a:ln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 </a:t>
            </a:r>
            <a:r>
              <a:rPr lang="th-TH" sz="3600" b="1" u="sng" dirty="0" smtClean="0">
                <a:ln>
                  <a:solidFill>
                    <a:srgbClr val="00FF00"/>
                  </a:solidFill>
                </a:ln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รอยคดโค้ง (</a:t>
            </a:r>
            <a:r>
              <a:rPr lang="en-US" sz="3600" b="1" u="sng" dirty="0" smtClean="0">
                <a:ln>
                  <a:solidFill>
                    <a:srgbClr val="00FF00"/>
                  </a:solidFill>
                </a:ln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Fold)</a:t>
            </a:r>
            <a:r>
              <a:rPr lang="en-US" sz="3600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 </a:t>
            </a:r>
            <a:r>
              <a:rPr lang="th-TH" sz="3600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รอยคดโค้งของหินเกิดจากแรงบดอัดที่มากระทำต่อหินในขณะที่หินมีคุณสมบัติยืดหยุ่น มักเกิดขึ้นในชั้น</a:t>
            </a:r>
            <a:r>
              <a:rPr lang="th-TH" sz="3600" u="sng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หินตะกอน</a:t>
            </a:r>
            <a:r>
              <a:rPr lang="th-TH" sz="3600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ชั้นหินจะย่นยู่เข้าหากันในลักษณะของลูกคลื่น ชั้นหินที่คดโค้งโก่งตัวขึ้นมาเราเรียกว่า หินโค้งรูปประทุนคว่ำ (</a:t>
            </a:r>
            <a:r>
              <a:rPr lang="en-US" sz="3600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Anticline) </a:t>
            </a:r>
            <a:r>
              <a:rPr lang="th-TH" sz="3600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ส่วนชั้นหินที่ถูกบีบให้ยุบตัวลงเป็นแอ่งเรียกว่า ชั้นหินโค้งรูปประทุนหงาย (</a:t>
            </a:r>
            <a:r>
              <a:rPr lang="en-US" sz="3600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Syncline</a:t>
            </a:r>
            <a:endParaRPr lang="th-TH" sz="3600" dirty="0">
              <a:solidFill>
                <a:srgbClr val="FFFF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214414" y="428604"/>
            <a:ext cx="72866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dirty="0" smtClean="0">
                <a:ln w="18415" cmpd="sng">
                  <a:solidFill>
                    <a:srgbClr val="00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รอยคดโค้งที่เกิดจากการชนกันของแผ่นเปลือกโลก</a:t>
            </a:r>
            <a:endParaRPr lang="th-TH" sz="4000" dirty="0">
              <a:ln w="18415" cmpd="sng">
                <a:solidFill>
                  <a:srgbClr val="00FF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0482" name="AutoShape 2" descr="data:image/jpeg;base64,/9j/4AAQSkZJRgABAQAAAQABAAD/2wCEAAkGBhQQEBEUEg8QEBEUGRUSGBIUGBUVFBgUFBQYFBcRFBcYGyYgFxkjGhQYHy8gIyc1LCwsFR4zNTAqNSYrLCkBCQoKDQwMDQwMDSkYFBgpKSkpKSkpKSkpKSkpKSkpKSkpKSkpKSkpKSkpKSkpKSkpKSkpKSkpKSkpKSkpKSkpKf/AABEIALYBFQMBIgACEQEDEQH/xAAbAAEBAAMBAQEAAAAAAAAAAAAABgEEBQMCB//EAEwQAAEDAgMDBwcHCQQLAAAAAAEAAgMEEQUhMQYSUQcTIkFhcZEUIzJCUoGxFjNTVGJyoRUXJENEVZLC0XOCk9IlNEVjZYSUssHD0//EABQBAQAAAAAAAAAAAAAAAAAAAAD/xAAUEQEAAAAAAAAAAAAAAAAAAAAA/9oADAMBAAIRAxEAPwD9xREQEREBERAREQEREBERAREQEREBERAREQEREBERAREQEREBERAREQEREBERAREQEREBERAREQEREBERAREQEREBERAREQEREBEXjU1jIm70kjI2+09waPEoPZFwp9uqBnpV9L3CRrj4NJK8TyiUH1xnHR9sxfXdQUaKcbyiUB0rGHuDz/KsfnEoPrbR3slHxYgpEU5+cSg+tAd7JR/Ist5Q6D65GO1we0eJaAgokU+Nv8PP7fTd5eAPEr1j22oXaYhR/wCLH/VB20XOZtJSu0rKY90sZ/mWyzEYnaSxkdjmn/yg2EXmKhvtt8QiDgnbZhybSYi93sillB7ruAaPeVg45WN847DXcxpzbZGOqxr5wxg7hGnRD94dugo0QTg25j66XEWu9k0k9/ENI/Febdp6lzjI3DZ/JG9E7w3aonXnGQk9Jg0tfeN8hlY06IJscoNIPTNREeD6eobY8D5uy8jtlJId6lw+pqadvpyEcy4m+QhZLumWwuToNLElVKIJn84dK24l8pp3DVstPO0jvswj8V8SbdNlIbQQSV78i7dBiiawZm8sgDd62QbxOds1UogmmcoFMMphUUrxqyeGVlj94NLT3gr5n5Q6Ui1O81k5sGQRA77iSBq4ANABuSToCqeyWQTI5RaRuUrpqZ41ZNDMxwPA2aR4FfLuUOnLm80ypnjzL5Y4ZSyNo0c4lo3rnLo3VRZEE2OUbD/rsY7HB7T4Ft14zco1NvNEImqm5ukdCx7hFGLeceN25FyBYZ6nqVSWA9QKygnPzi4da/l9OOwus7LqLSLg94XjFylURcbyujjvutqHsc2CQgAuDJLWyvbOypDTMvfcbc9dhdfb4wRYgEcCLjwQcsbW0dr+X0lv7aL/ADLls2+Y5z3MpaqalDtxtVCwzRuc22+Q1vS3QTbeAIJB4Lu/kSD6tB/hs/otqKINADWhrRoAAAO4BBMv26Etm0VLUVcvW0sfAxrdSXyStAGWgzuV9t2+hblUQVlI7rbLBKRfrs+Nrmu7wVTIglZ9v4pAGULXVtS627CGvjAFxvPke9oEbQOs6mw614y8owa8QGgrRWOF20xay7tcw8PLdzI9LgF0NpscfG6OmpQ11ZPfd3s2xRj0qiQeyNAOslbGz2zEdGHEF0s8ljLUSZySO7T6reDRkEHKGEV9XZ1RVChjvfyelzfbg+c9f3RZbVFyf0UZDnQeUSfSVDnTuPb0yQD3BUaINSDCYWehBCz7rGj4BbW6sogwGjglllEBYLVlEHzzY4DwWtLhELzd0ELjxLGH4hbaIOW/ZakOtFSHvhj/AMq13bDUB/2fSjujYPgF3EQTx5PcP/d9N/AEVCiAsLKICIiAiIgIiICIiAiIgIiICIiAiIgLRxvF2UkEk0l91g0GbnOJs1jQNSXEAd63lKQs/KFc57h+iULyyMHSWrGT5e1sfoj7W8epBt7J4K+Nr6ioANZUHfkOu431KdnBrBYdpuc1QIiAiIgIiICIiAiIgIiICIiAiIgm/lg/91Yl1epF4fOrLtsHC/8AozEu8RRnr/tFRogm/lp/w3FO/mL/AAes/LZv1HE75ZeSy9f4H3KjsiCc+WzPqWJD/lpLC9tT1a/gV8/L6AelDXN76WoPwYVSogmzyh0QB87LlkRzFRveHN3WByi0PXO9nbJDOweLowFSogn28oGHn9vp/wCJbUe1tG70a6kOdvnY9eGuvYupuDgFqT4LA/06eB/3o2H4hBsQVTJBdj2vHFpDh4heqnKjk+onHebTCB/t05dA4deXNkD8F5ybM1UQ/RcTnuM9yqDZ2HTol1g8DLUG+Z1ysFOil27YupnBmIweS3yFQwmSld3vteI9jx71SwzNe0OY5r2nMOaQQRxBGqD7REQEREGrilZzME0uXm2Pkz06DS7PwWhsbQmGgpmuvvmNsj76mSTzkhPaXOK1tvXXonxA2dUPhph2iaZjHD+AuVC0WFhogyiIgIiICIiAiIgIiICIiAiIgIiICKWOB4l+94/+lj8R0kGz2IDTGb/epYT8CgqUUu7DcUZ6NfSS2t85AW3433H5a3y4dqBuLD1sLf2WqGnxQVCKYbi+JNyfhkEnbHUge6z2BHbT1bPnMGqbcYpYJD7xvBBTopV237WW5zD8TiHE05cPFjivp/KTRNtvyTR3zs6GcaGxv0OIQVCKbg5R8OfpXwN++TH/AN4C61JjlPN81UwSfckY74FBvIl0QfL2BwIIBByIOYI4EKXl2TkpXF+GysgBzdSSBzqZ54tAN4XHi3LTJVSIOLgm0gne6GWF9LVMG86B5Buy9udieMpI75XGh1AXaXLx3AGVbG7xdHLGd6KeM7ssb/aYeB0LTkRquXR7Ry0sjYMR3Glx3YqxgLYZT7DwfmZewmx6igqEREE7tIN6rwth9Hn5JLfajppS3wJv7gqJTuPj9Pwu+nOVH8Xkr7Dwv4KiQEREBERAREQEREBERAREQEREBERAREQEREBERASyIg8paRj8nRscO1oPxXFrNgaCX06Gnvxa3cPiyy76IJNuwPM38jr6ykH0e8Joh1ZMlBt4rPkmLRZNqcPqgOuWOSF57CYyW39yq0QS9NtrzT2RYhAaGR1g2QkOp3uyuxsg0OejlTgryrKNkzHMkY2RjhYtcAQR2gqTkwupws71GH1dHq6icS6WMa3pXHMj7BPVlrcBZLwrqGOeN0crGyRvFnNcLgheGD4zFVxNlheHsOXAtcNWPGrXDrBW8gjW1M+EANl3qrDgbNmFzPTtOgmH6yNvtDMDUKugnbI1r2OD2OAc1zTcEHMEHrC+3NBBBAIOVjpbgpCowebDXGWhY6emJJkob5tvmZKW/onXzehvl1WDd2xO46gl6o6uIE8GzNfT/GVqo1P1EsOLUMrYZQQ8FoNrPilabt32nNrmvaDY8F9bMbSioBimAhrYejNATnvD9Yz2o3agjig7yIiAiIgIiICIiAiIgIiICIiAiIgIiICIiAiIgIiICIiAiIgIiIJnFtmHsmdVUDmw1J+cidfmKgcJAPRfweM+OpW7gO07Koujc11PVR25ymkykbp0h1PZmLOGWY0XZXG2g2Xjq9113QVDPm6mLoysPC/rNzzackHZRSVJtLPSSshxIRhrzuxVsd2wvd7EoPzTzrwOdtFWoJvGtki6U1NHL5JWWs51rxTAZhs7PWz9YZjtyXArnx1ssbKrfwnFYvmpgQWP6iYnmwlYbnokhw3iON/0NaWK4NDVM3J4WTM1s4XseLTq09oQcAYjiNJbn4GYhFpzlKNycZ+k6Jxs7K3oLZoOUCjlduOmNNL9FUtMLweHTyJ7itQYJWUFzRyirp9fJalx5xv2YJuodj8u1Y+VFFVEQV0Ap5rfM1jGgcDzb3dFw4EHNBXNeCLggg9Y0WVJ/m8px0qaero76eTzPDPcx2823cvqPZOrZbcxmqsNOcjhk8SQL9WqCqRSxwjEwTu4nTuHVv0wvr9l4X0KfFW28/hsvEujmYe7ovIQU6KYJxfhhXfep+Flgx4sb+cwtv8AcqD8XIKhFMiDFTrPho7opz8ZAsGkxW+VXh57DBKP/agp0UwKTFfreHjugl/+iGixU/tlAO6CU/GVBTopk0+Kt0qMNf8AehmZ8JCs85io/V4ZJl1PqGZ+9rkFKil/yjig1oKN3a2ocB+MaIKhERAREQEREBERAREQEREBERAREQeNZRsmjdHIxskbhZzXC4I7VJtFRhJsGzVuH6ANG/UU9urjLFb3i3jZIg0cJxuCrZvwTMlb9k5jscNWnsIW8prFdhYZJOfp3Ooqu+8J4crm9yJY/RkB675nitUbSVdEbV9LzkIy8spQXNAz6UsXpM6rkXGaCvWtX4bFOwsmijlYfVe0OHgV8YXi8NUznIJmSs4tN7HgRqD2FbiCTGwhpzfD6yaj/wBy7z9Odf1bzcZnUFZOLYjTfP0cVZGNZKRxEgF7X5mT0j2NKq0QcHDduKSc7vPiGX6GcGGQHhuvtf3LvXWlieDQVLd2eCOZunTaCRfgdR3hcEbCmDOirqqlsbiNzufg7ubf/VBVopP8rYjTE8/RR1kY/W0jt2S3WTDIcz2Nctqi2/o5HBj5jTS/RVLXQP7unYH3EoKJFhrwQCCCDoRp7llAREQEREBERAREQEREBERAREQEREBERAREQEREBERAREQTuJbDQSPMsJkoqg/rqc7hJ+2z0XjjcLT8sxOjPnYo8ShGr4bRVAHtGMndcexpVciCcw/b+klcI3Smnm05qoa6F4PDpixPcVRB19DcLWr8MiqGFk0UcrD6r2hw/HRTvyAEJJoaupoevm2u52Em97mOS/dkdEFYikxV4nSjzkMGIxj14TzM9uJjcN1x7GlbFFygUr3bkr30cv0dU0wnhkXdE58CgpFr1uHRztLZYo5WH1XtDh4EL0gqGyNDmPa9p0c0hwPcQvRBKu5PooyXUc9TQO1tC8mK/bC+7CO4BObxWDR9FXtHtB9NKR3t3mX9wVUiCVO274f9bw2tp7avY0VEQHHfiJNu9qocOxKOpjbLDI2WN2Yc03Hd2HsOa2VJYXCKXF54YxuxVMIq9wei2ZknNyOA6t4OYT2hBWoiICIiAiIgIiICIiAiIgIiICIiAiIgIiICIiAiIgIiICIiAvCsoI5m7ssUcrPZe0OHgQvdEEq/k6p4yXUklRh8hzJp3kMJ1G/E67HDsssb+KU2rabEox1t/Rqi3cbxu8QqtEExByhUwcGVImoJD6tUwxg/dkzYR/eVHBUNkaHMc17To5pDge4jIpPTtkaWvY17Tq1wBB7wclOy8nVES5zIX07j108ksPb6Mbg38EFFPO1jS57msa0XLnEBoA6yTkApTAKkV2Iy1kYJpoovJYpDkJXmTflezi0brW3681sR8nVJcGQVFSAQQ2eeaVlx9hzt0+8FUscYaAGgNAFgBkABoAOoIPpERAREQEREBERAREQEREBERAREQEREBERAREQEREBERAREQEREBERAREQEREBERAREQf/Z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7" name="Picture 14" descr="รูปที่ 15.2 Syncline และ Anticlin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4" y="4286256"/>
            <a:ext cx="3071834" cy="22234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dc247.4shared.com/doc/3IhKVDJu/preview_html_m3aff3950.gif"/>
          <p:cNvPicPr>
            <a:picLocks noChangeAspect="1" noChangeArrowheads="1"/>
          </p:cNvPicPr>
          <p:nvPr/>
        </p:nvPicPr>
        <p:blipFill>
          <a:blip r:embed="rId3">
            <a:lum bright="-40000" contrast="40000"/>
          </a:blip>
          <a:srcRect/>
          <a:stretch>
            <a:fillRect/>
          </a:stretch>
        </p:blipFill>
        <p:spPr bwMode="auto">
          <a:xfrm>
            <a:off x="428596" y="4286256"/>
            <a:ext cx="2908787" cy="19288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9" name="Picture 3" descr="http://dc247.4shared.com/doc/3IhKVDJu/preview_html_33e54f0.gif"/>
          <p:cNvPicPr>
            <a:picLocks noChangeAspect="1" noChangeArrowheads="1"/>
          </p:cNvPicPr>
          <p:nvPr/>
        </p:nvPicPr>
        <p:blipFill>
          <a:blip r:embed="rId4">
            <a:lum bright="-40000" contrast="40000"/>
          </a:blip>
          <a:srcRect/>
          <a:stretch>
            <a:fillRect/>
          </a:stretch>
        </p:blipFill>
        <p:spPr bwMode="auto">
          <a:xfrm>
            <a:off x="428596" y="1643050"/>
            <a:ext cx="2926494" cy="20002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สำหรับรอยคดโค้งของชั้นหินที่เกิดขึ้นในธรรมชาติอาจคดโค้งไม่เป็นระเบียบ เนื่องจากพลังงานที่ชั้นหินได้รับแต่ละครั้งและแต่ละจุดได้รับพลังงานไม่เท่ากัน รอยคดโค้งมีหลายแบบดังนี้ </a:t>
            </a:r>
            <a:endParaRPr lang="th-TH" dirty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3357554" y="1500174"/>
            <a:ext cx="557213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+mj-lt"/>
              <a:buAutoNum type="arabicPeriod"/>
            </a:pPr>
            <a:r>
              <a:rPr lang="th-TH" dirty="0" smtClean="0">
                <a:ln w="18415" cmpd="sng">
                  <a:solidFill>
                    <a:schemeClr val="accent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รอยคดโค้งที่เป็นระเบียบ (</a:t>
            </a:r>
            <a:r>
              <a:rPr lang="en-US" dirty="0" smtClean="0">
                <a:ln w="18415" cmpd="sng">
                  <a:solidFill>
                    <a:schemeClr val="accent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Simple Fold) </a:t>
            </a:r>
            <a:r>
              <a:rPr lang="th-TH" dirty="0" smtClean="0">
                <a:ln w="18415" cmpd="sng">
                  <a:solidFill>
                    <a:schemeClr val="accent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เป็นรอยคดโค้งที่เกิดจากแรงอัดที่มากระทำต่อชั้นหินทั้ง 2 ข้างเท่ากัน แนวแกนของสันและร่องจะอยู่ในแนวตั้งฉากกับผิวโลก ส่วนลาดชั้นทั้ง 2 ข้างของแกนจะลาดเอียงเท่ากัน</a:t>
            </a:r>
            <a:endParaRPr lang="th-TH" dirty="0">
              <a:ln w="18415" cmpd="sng">
                <a:solidFill>
                  <a:schemeClr val="accent2">
                    <a:lumMod val="20000"/>
                    <a:lumOff val="8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3286116" y="4254065"/>
            <a:ext cx="557213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spcAft>
                <a:spcPts val="576"/>
              </a:spcAft>
            </a:pPr>
            <a:r>
              <a:rPr lang="en-US" dirty="0" smtClean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00FF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2. </a:t>
            </a:r>
            <a:r>
              <a:rPr lang="th-TH" dirty="0" smtClean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00FF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รอยคดโค้งที่ไม่เป็นระเบียบ (</a:t>
            </a:r>
            <a:r>
              <a:rPr lang="en-US" dirty="0" smtClean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00FF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Asymmetrical Fold or Inclined Fold) </a:t>
            </a:r>
            <a:r>
              <a:rPr lang="th-TH" dirty="0" smtClean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00FF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เกิดจากแรงอัดที่มากระทำต่อชั้นหินทั้ง2 ข้างไม่เท่ากัน ทำให้ชั้นหินเกิดการคดโค้งไม่เป็นระเบียบ ด้านที่มีแรงอัดน้อยจะมีความลาดชันมากกว่าอีกด้านหนึ่ง</a:t>
            </a:r>
            <a:endParaRPr lang="th-TH" dirty="0">
              <a:ln w="18415" cmpd="sng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0000FF"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encrypted-tbn0.gstatic.com/images?q=tbn:ANd9GcQb89Fj1g0zedLIUh3zT6a3gfdZAtU57fw2MiWCc2mWvW9sKucN"/>
          <p:cNvPicPr>
            <a:picLocks noChangeAspect="1" noChangeArrowheads="1"/>
          </p:cNvPicPr>
          <p:nvPr/>
        </p:nvPicPr>
        <p:blipFill>
          <a:blip r:embed="rId3"/>
          <a:srcRect r="-663"/>
          <a:stretch>
            <a:fillRect/>
          </a:stretch>
        </p:blipFill>
        <p:spPr bwMode="auto">
          <a:xfrm>
            <a:off x="5429256" y="1000108"/>
            <a:ext cx="2559862" cy="1843101"/>
          </a:xfrm>
          <a:prstGeom prst="ellipse">
            <a:avLst/>
          </a:prstGeom>
          <a:noFill/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3" name="TextBox 2"/>
          <p:cNvSpPr txBox="1"/>
          <p:nvPr/>
        </p:nvSpPr>
        <p:spPr>
          <a:xfrm>
            <a:off x="1866988" y="142852"/>
            <a:ext cx="5705408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h-TH" sz="3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ngsana New" pitchFamily="18" charset="-34"/>
                <a:cs typeface="Angsana New" pitchFamily="18" charset="-34"/>
              </a:rPr>
              <a:t>ตัวอย่างรอยคดโค้งที่เกิดขึ้นในชั้นหิน</a:t>
            </a:r>
            <a:endParaRPr lang="th-TH" sz="36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3316" name="Picture 4" descr="https://encrypted-tbn2.gstatic.com/images?q=tbn:ANd9GcSHthV9MiiJud638Jp4xrm102evyEzpv7fONQ2GkGqpSIWspnA_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3786182" y="2786058"/>
            <a:ext cx="1785951" cy="1457327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 prst="hardEdge"/>
            <a:contourClr>
              <a:srgbClr val="333333"/>
            </a:contourClr>
          </a:sp3d>
        </p:spPr>
      </p:pic>
      <p:pic>
        <p:nvPicPr>
          <p:cNvPr id="13321" name="Picture 9" descr="รูปที่ 15.2 Syncline และ Anticlin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85852" y="928670"/>
            <a:ext cx="2786050" cy="1928826"/>
          </a:xfrm>
          <a:prstGeom prst="ellipse">
            <a:avLst/>
          </a:prstGeom>
          <a:noFill/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13322" name="Picture 10" descr="รูปที่ 15.2 Syncline และ Anticlin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00760" y="3500438"/>
            <a:ext cx="2857520" cy="1928826"/>
          </a:xfrm>
          <a:prstGeom prst="ellipse">
            <a:avLst/>
          </a:prstGeom>
          <a:noFill/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13323" name="Picture 11" descr="รูปที่ 15.2 Syncline และ Anticline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85720" y="3500438"/>
            <a:ext cx="2786082" cy="1857388"/>
          </a:xfrm>
          <a:prstGeom prst="ellipse">
            <a:avLst/>
          </a:prstGeom>
          <a:noFill/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13320" name="Picture 8" descr="รูปที่ 15.2 Syncline และ Anticline"/>
          <p:cNvPicPr>
            <a:picLocks noChangeAspect="1" noChangeArrowheads="1"/>
          </p:cNvPicPr>
          <p:nvPr/>
        </p:nvPicPr>
        <p:blipFill>
          <a:blip r:embed="rId8"/>
          <a:srcRect l="4777" r="28343" b="28750"/>
          <a:stretch>
            <a:fillRect/>
          </a:stretch>
        </p:blipFill>
        <p:spPr bwMode="auto">
          <a:xfrm>
            <a:off x="3214678" y="4714884"/>
            <a:ext cx="2842480" cy="1928826"/>
          </a:xfrm>
          <a:prstGeom prst="ellipse">
            <a:avLst/>
          </a:prstGeom>
          <a:noFill/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642910" y="500042"/>
            <a:ext cx="8072494" cy="255454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sz="3200" u="sng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รอยเลื่อน (</a:t>
            </a:r>
            <a:r>
              <a:rPr lang="en-US" sz="3200" u="sng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Fault) </a:t>
            </a:r>
            <a:r>
              <a:rPr lang="th-TH" sz="3200" dirty="0" smtClean="0">
                <a:ln w="18415" cmpd="sng">
                  <a:solidFill>
                    <a:schemeClr val="bg2">
                      <a:lumMod val="9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รอยเลื่อนเกิดจากการที่หินแตกเลื่อนตัวออกจากกัน เนื่องมาจากแรงที่ค่อยๆ สะสมตัวอยู่ในหิน จนหินไม่สามารถรักษารูปร่างเดิมของมันไว้ได้ ทำให้หินเลื่อนตัว </a:t>
            </a:r>
            <a:r>
              <a:rPr lang="th-TH" sz="32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มีแรงบีบอัด แรงดึง และแรงเฉือน </a:t>
            </a:r>
            <a:r>
              <a:rPr lang="th-TH" sz="3200" dirty="0" smtClean="0">
                <a:ln w="18415" cmpd="sng">
                  <a:solidFill>
                    <a:schemeClr val="bg2">
                      <a:lumMod val="9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ที่กระทำต่อชั้นหิน ทำให้เกิดการเคลื่อนที่ในลักษณะต่างกัน การเลื่อนตัวของหินจะเกิดอย่างรวดเร็วและรุนแรง ทำให้เกิดแผ่นดินไหว </a:t>
            </a:r>
            <a:endParaRPr lang="th-TH" sz="3200" dirty="0">
              <a:ln w="18415" cmpd="sng">
                <a:solidFill>
                  <a:schemeClr val="bg2">
                    <a:lumMod val="90000"/>
                  </a:schemeClr>
                </a:solidFill>
                <a:prstDash val="solid"/>
              </a:ln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5" name="Picture 4" descr="http://www.rmutphysics.com/charud/naturemystery/sci3/earthquake/t9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3286124"/>
            <a:ext cx="5072098" cy="32483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สี่เหลี่ยมผืนผ้า 7"/>
          <p:cNvSpPr/>
          <p:nvPr/>
        </p:nvSpPr>
        <p:spPr>
          <a:xfrm>
            <a:off x="285720" y="214290"/>
            <a:ext cx="864396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200" dirty="0" smtClean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รอยเลื่อน (</a:t>
            </a:r>
            <a:r>
              <a:rPr lang="en-US" sz="3200" dirty="0" smtClean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Fault) </a:t>
            </a:r>
            <a:r>
              <a:rPr lang="th-TH" sz="3200" dirty="0" smtClean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แบ่งได้เป็น </a:t>
            </a:r>
            <a:r>
              <a:rPr lang="en-US" sz="3200" dirty="0" smtClean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2 </a:t>
            </a:r>
            <a:r>
              <a:rPr lang="th-TH" sz="3200" dirty="0" smtClean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ลักษณะ คือ</a:t>
            </a:r>
          </a:p>
          <a:p>
            <a:pPr lvl="0"/>
            <a:r>
              <a:rPr lang="en-US" dirty="0" smtClean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1. </a:t>
            </a:r>
            <a:r>
              <a:rPr lang="th-TH" u="sng" dirty="0" smtClean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รอยเลื่อนในแนวดิ่ง </a:t>
            </a:r>
            <a:r>
              <a:rPr lang="th-TH" dirty="0" smtClean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( </a:t>
            </a:r>
            <a:r>
              <a:rPr lang="en-US" dirty="0" smtClean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dip-slip fault </a:t>
            </a:r>
            <a:r>
              <a:rPr lang="th-TH" dirty="0" smtClean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) เป็นรอยเลื่อนที่เกิดจากการเคลื่อนที่ขึ้น-ลงของชั้นหิน </a:t>
            </a:r>
            <a:r>
              <a:rPr lang="en-US" dirty="0" smtClean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2 </a:t>
            </a:r>
            <a:r>
              <a:rPr lang="th-TH" dirty="0" smtClean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แผ่น แบ่งได้เป็น </a:t>
            </a:r>
            <a:r>
              <a:rPr lang="en-US" dirty="0" smtClean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2 </a:t>
            </a:r>
            <a:r>
              <a:rPr lang="th-TH" dirty="0" smtClean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ชนิด ดังนี้</a:t>
            </a:r>
            <a:endParaRPr lang="en-US" sz="4400" dirty="0">
              <a:ln w="18415" cmpd="sng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285720" y="1714488"/>
            <a:ext cx="4929222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i="0" u="none" strike="noStrike" normalizeH="0" baseline="0" dirty="0" smtClean="0">
                <a:ln w="1841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ea typeface="Calibri" pitchFamily="34" charset="0"/>
                <a:cs typeface="AngsanaUPC" pitchFamily="18" charset="-34"/>
              </a:rPr>
              <a:t>1.1</a:t>
            </a:r>
            <a:r>
              <a:rPr kumimoji="0" lang="th-TH" sz="2400" i="0" u="none" strike="noStrike" normalizeH="0" baseline="0" dirty="0" smtClean="0">
                <a:ln w="1841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ea typeface="Calibri" pitchFamily="34" charset="0"/>
                <a:cs typeface="AngsanaUPC" pitchFamily="18" charset="-34"/>
              </a:rPr>
              <a:t> </a:t>
            </a:r>
            <a:r>
              <a:rPr kumimoji="0" lang="th-TH" sz="2400" i="0" u="sng" strike="noStrike" normalizeH="0" baseline="0" dirty="0" smtClean="0">
                <a:ln w="1841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ea typeface="Calibri" pitchFamily="34" charset="0"/>
                <a:cs typeface="AngsanaUPC" pitchFamily="18" charset="-34"/>
              </a:rPr>
              <a:t>รอยเลื่อนปกติ  ( </a:t>
            </a:r>
            <a:r>
              <a:rPr kumimoji="0" lang="en-US" sz="2400" i="0" u="sng" strike="noStrike" normalizeH="0" baseline="0" dirty="0" smtClean="0">
                <a:ln w="1841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ea typeface="Calibri" pitchFamily="34" charset="0"/>
                <a:cs typeface="AngsanaUPC" pitchFamily="18" charset="-34"/>
              </a:rPr>
              <a:t>normal</a:t>
            </a:r>
            <a:r>
              <a:rPr kumimoji="0" lang="th-TH" sz="2400" i="0" u="sng" strike="noStrike" normalizeH="0" baseline="0" dirty="0" smtClean="0">
                <a:ln w="1841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ea typeface="Calibri" pitchFamily="34" charset="0"/>
                <a:cs typeface="AngsanaUPC" pitchFamily="18" charset="-34"/>
              </a:rPr>
              <a:t> </a:t>
            </a:r>
            <a:r>
              <a:rPr kumimoji="0" lang="th-TH" sz="2400" i="0" u="sng" strike="noStrike" normalizeH="0" baseline="0" dirty="0" err="1" smtClean="0">
                <a:ln w="1841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ea typeface="Calibri" pitchFamily="34" charset="0"/>
                <a:cs typeface="AngsanaUPC" pitchFamily="18" charset="-34"/>
              </a:rPr>
              <a:t>fault</a:t>
            </a:r>
            <a:r>
              <a:rPr kumimoji="0" lang="th-TH" sz="2400" i="0" u="sng" strike="noStrike" normalizeH="0" baseline="0" dirty="0" smtClean="0">
                <a:ln w="1841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ea typeface="Calibri" pitchFamily="34" charset="0"/>
                <a:cs typeface="AngsanaUPC" pitchFamily="18" charset="-34"/>
              </a:rPr>
              <a:t> ) </a:t>
            </a:r>
            <a:r>
              <a:rPr kumimoji="0" lang="th-TH" sz="2400" i="0" u="none" strike="noStrike" normalizeH="0" baseline="0" dirty="0" smtClean="0">
                <a:ln w="18415" cmpd="sng">
                  <a:solidFill>
                    <a:srgbClr val="00FF00"/>
                  </a:solidFill>
                  <a:prstDash val="solid"/>
                </a:ln>
                <a:solidFill>
                  <a:srgbClr val="00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ea typeface="Calibri" pitchFamily="34" charset="0"/>
                <a:cs typeface="AngsanaUPC" pitchFamily="18" charset="-34"/>
              </a:rPr>
              <a:t>เกิดขึ้นได้เนื่องจากมีแรงดึงให้ชั้นหินเลื่อนลงมา ทำให้หินส่วนบนที่มีขนาดใหญ่เคลื่อนที่ลงเกิดเป็นหน้าผาชันและเรียบ และชั้นหินอีกส่วนหนึ่งจะเคลื่อนที่ขึ้นกลายเป็นภูเขา เช่น ภูเขาทีทอน ในสหรัฐอเมริกา</a:t>
            </a:r>
            <a:endParaRPr kumimoji="0" lang="en-US" sz="2400" i="0" u="none" strike="noStrike" normalizeH="0" baseline="0" dirty="0" smtClean="0">
              <a:ln w="18415" cmpd="sng">
                <a:solidFill>
                  <a:srgbClr val="00FF00"/>
                </a:solidFill>
                <a:prstDash val="solid"/>
              </a:ln>
              <a:solidFill>
                <a:srgbClr val="00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UPC" pitchFamily="18" charset="-34"/>
              <a:cs typeface="AngsanaUPC" pitchFamily="18" charset="-34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i="0" u="none" strike="noStrike" normalizeH="0" baseline="0" dirty="0" smtClean="0">
                <a:ln w="1841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CC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ea typeface="Calibri" pitchFamily="34" charset="0"/>
                <a:cs typeface="AngsanaUPC" pitchFamily="18" charset="-34"/>
              </a:rPr>
              <a:t>1.2 </a:t>
            </a:r>
            <a:r>
              <a:rPr kumimoji="0" lang="th-TH" sz="2400" i="0" u="sng" strike="noStrike" normalizeH="0" baseline="0" dirty="0" smtClean="0">
                <a:ln w="1841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CC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ea typeface="Calibri" pitchFamily="34" charset="0"/>
                <a:cs typeface="AngsanaUPC" pitchFamily="18" charset="-34"/>
              </a:rPr>
              <a:t>รอยเลื่อนย้อน ( </a:t>
            </a:r>
            <a:r>
              <a:rPr kumimoji="0" lang="en-US" sz="2400" i="0" u="sng" strike="noStrike" normalizeH="0" baseline="0" dirty="0" smtClean="0">
                <a:ln w="1841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CC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ea typeface="Calibri" pitchFamily="34" charset="0"/>
                <a:cs typeface="AngsanaUPC" pitchFamily="18" charset="-34"/>
              </a:rPr>
              <a:t>reverse fault ) </a:t>
            </a:r>
            <a:r>
              <a:rPr kumimoji="0" lang="th-TH" sz="2400" i="0" u="none" strike="noStrike" normalizeH="0" baseline="0" dirty="0" smtClean="0">
                <a:ln w="18415" cmpd="sng">
                  <a:solidFill>
                    <a:srgbClr val="FFCC00"/>
                  </a:solidFill>
                  <a:prstDash val="solid"/>
                </a:ln>
                <a:solidFill>
                  <a:srgbClr val="FFCC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ea typeface="Calibri" pitchFamily="34" charset="0"/>
                <a:cs typeface="AngsanaUPC" pitchFamily="18" charset="-34"/>
              </a:rPr>
              <a:t>จะกลับกันกับรอยเลื่อนปกติกล่าวคือ </a:t>
            </a:r>
            <a:r>
              <a:rPr lang="th-TH" sz="2400" dirty="0" smtClean="0">
                <a:ln w="18415" cmpd="sng">
                  <a:solidFill>
                    <a:srgbClr val="FFCC00"/>
                  </a:solidFill>
                  <a:prstDash val="solid"/>
                </a:ln>
                <a:solidFill>
                  <a:srgbClr val="FFCC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เกิดจากชั้นหินถูกแรงกดดันจากทั้งสองด้าน ทำให้เกิดรอยแยก ชั้นหินทั้งสองข้างจะเคลื่อนที่สวนกัน </a:t>
            </a:r>
            <a:r>
              <a:rPr kumimoji="0" lang="th-TH" sz="2400" i="0" u="none" strike="noStrike" normalizeH="0" baseline="0" dirty="0" smtClean="0">
                <a:ln w="18415" cmpd="sng">
                  <a:solidFill>
                    <a:srgbClr val="FFCC00"/>
                  </a:solidFill>
                  <a:prstDash val="solid"/>
                </a:ln>
                <a:solidFill>
                  <a:srgbClr val="FFCC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ea typeface="Calibri" pitchFamily="34" charset="0"/>
                <a:cs typeface="AngsanaUPC" pitchFamily="18" charset="-34"/>
              </a:rPr>
              <a:t>ผนังชั้นหินจะถูกผลักเคลื่อนที่ขึ้นพื้นเกิดเป็นหน้าผาที่มีลักษณะยื่นไปข้างหน้า ซึ่งยอดเขาที่มีลักษณะราบ ไหล่เขาชันมาก เช่น </a:t>
            </a:r>
            <a:r>
              <a:rPr lang="th-TH" sz="2400" dirty="0" err="1" smtClean="0">
                <a:ln w="18415" cmpd="sng">
                  <a:solidFill>
                    <a:srgbClr val="FFCC00"/>
                  </a:solidFill>
                  <a:prstDash val="solid"/>
                </a:ln>
                <a:solidFill>
                  <a:srgbClr val="FFCC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ภูเขาเซีย</a:t>
            </a:r>
            <a:r>
              <a:rPr lang="th-TH" sz="2400" dirty="0" smtClean="0">
                <a:ln w="18415" cmpd="sng">
                  <a:solidFill>
                    <a:srgbClr val="FFCC00"/>
                  </a:solidFill>
                  <a:prstDash val="solid"/>
                </a:ln>
                <a:solidFill>
                  <a:srgbClr val="FFCC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ราเนวาดา (</a:t>
            </a:r>
            <a:r>
              <a:rPr lang="en-US" sz="2400" dirty="0" err="1" smtClean="0">
                <a:ln w="18415" cmpd="sng">
                  <a:solidFill>
                    <a:srgbClr val="FFCC00"/>
                  </a:solidFill>
                  <a:prstDash val="solid"/>
                </a:ln>
                <a:solidFill>
                  <a:srgbClr val="FFCC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Siera</a:t>
            </a:r>
            <a:r>
              <a:rPr lang="en-US" sz="2400" dirty="0" smtClean="0">
                <a:ln w="18415" cmpd="sng">
                  <a:solidFill>
                    <a:srgbClr val="FFCC00"/>
                  </a:solidFill>
                  <a:prstDash val="solid"/>
                </a:ln>
                <a:solidFill>
                  <a:srgbClr val="FFCC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 Nevada) </a:t>
            </a:r>
            <a:r>
              <a:rPr lang="th-TH" sz="2400" dirty="0" smtClean="0">
                <a:ln w="18415" cmpd="sng">
                  <a:solidFill>
                    <a:srgbClr val="FFCC00"/>
                  </a:solidFill>
                  <a:prstDash val="solid"/>
                </a:ln>
                <a:solidFill>
                  <a:srgbClr val="FFCC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ในแคลิฟอร์เนีย สหรัฐอเมริกา หรือภูกระดึงในจังหวัดเลย เป็นต้น</a:t>
            </a:r>
            <a:endParaRPr kumimoji="0" lang="th-TH" sz="2400" i="0" u="none" strike="noStrike" normalizeH="0" baseline="0" dirty="0" smtClean="0">
              <a:ln w="18415" cmpd="sng">
                <a:solidFill>
                  <a:srgbClr val="FFCC00"/>
                </a:solidFill>
                <a:prstDash val="solid"/>
              </a:ln>
              <a:solidFill>
                <a:srgbClr val="FFCC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UPC" pitchFamily="18" charset="-34"/>
              <a:cs typeface="AngsanaUPC" pitchFamily="18" charset="-34"/>
            </a:endParaRPr>
          </a:p>
        </p:txBody>
      </p:sp>
      <p:pic>
        <p:nvPicPr>
          <p:cNvPr id="12293" name="Picture 5" descr="http://it.geol.science.cmu.ac.th/gs/conf/earthquakesemi/Pres29AugSUWITH_files/slide0054_image097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0694" y="1428736"/>
            <a:ext cx="3429024" cy="50720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142844" y="2096524"/>
            <a:ext cx="5857916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3200" dirty="0" smtClean="0">
                <a:ln w="18415" cmpd="sng">
                  <a:solidFill>
                    <a:srgbClr val="FF66CC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ea typeface="Calibri" pitchFamily="34" charset="0"/>
                <a:cs typeface="AngsanaUPC" pitchFamily="18" charset="-34"/>
              </a:rPr>
              <a:t>2.</a:t>
            </a:r>
            <a:r>
              <a:rPr kumimoji="0" lang="th-TH" sz="3200" i="0" u="sng" strike="noStrike" normalizeH="0" baseline="0" dirty="0" smtClean="0">
                <a:ln w="18415" cmpd="sng">
                  <a:solidFill>
                    <a:srgbClr val="FF66CC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ea typeface="Calibri" pitchFamily="34" charset="0"/>
                <a:cs typeface="AngsanaUPC" pitchFamily="18" charset="-34"/>
              </a:rPr>
              <a:t>รอยเลื่อนในแนวระดับ </a:t>
            </a:r>
            <a:r>
              <a:rPr kumimoji="0" lang="th-TH" sz="3200" i="0" u="none" strike="noStrike" normalizeH="0" baseline="0" dirty="0" smtClean="0">
                <a:ln w="18415" cmpd="sng">
                  <a:solidFill>
                    <a:srgbClr val="FF66CC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ea typeface="Calibri" pitchFamily="34" charset="0"/>
                <a:cs typeface="AngsanaUPC" pitchFamily="18" charset="-34"/>
              </a:rPr>
              <a:t>เป็นรอยเลื่อนที่เกิดจากชั้นหินเคลื่อนตัวในแนว</a:t>
            </a:r>
            <a:r>
              <a:rPr kumimoji="0" lang="th-TH" sz="3200" i="0" u="none" strike="noStrike" normalizeH="0" baseline="0" dirty="0" smtClean="0">
                <a:ln w="18415" cmpd="sng">
                  <a:solidFill>
                    <a:srgbClr val="FF66CC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ea typeface="Calibri" pitchFamily="34" charset="0"/>
                <a:cs typeface="AngsanaUPC" pitchFamily="18" charset="-34"/>
              </a:rPr>
              <a:t>ระดับ </a:t>
            </a:r>
            <a:r>
              <a:rPr kumimoji="0" lang="th-TH" sz="3200" i="0" u="none" strike="noStrike" normalizeH="0" baseline="0" dirty="0" smtClean="0">
                <a:ln w="18415" cmpd="sng">
                  <a:solidFill>
                    <a:srgbClr val="00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ea typeface="Calibri" pitchFamily="34" charset="0"/>
                <a:cs typeface="AngsanaUPC" pitchFamily="18" charset="-34"/>
              </a:rPr>
              <a:t>เกิดจากมีแรงดันทำให้ชั้นหินทั้งสองข้างของรอยเลื่อนเคลื่อนที่สวนทางกันอย่างเดียว โดยไม่เคลื่อนที่ขึ้นลงในแนวดิ่ง เช่น รอยเลื่อนซานแอนเด</a:t>
            </a:r>
            <a:r>
              <a:rPr kumimoji="0" lang="th-TH" sz="3200" i="0" u="none" strike="noStrike" normalizeH="0" baseline="0" dirty="0" err="1" smtClean="0">
                <a:ln w="18415" cmpd="sng">
                  <a:solidFill>
                    <a:srgbClr val="00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ea typeface="Calibri" pitchFamily="34" charset="0"/>
                <a:cs typeface="AngsanaUPC" pitchFamily="18" charset="-34"/>
              </a:rPr>
              <a:t>รียส</a:t>
            </a:r>
            <a:r>
              <a:rPr kumimoji="0" lang="th-TH" sz="3200" i="0" u="none" strike="noStrike" normalizeH="0" baseline="0" dirty="0" smtClean="0">
                <a:ln w="18415" cmpd="sng">
                  <a:solidFill>
                    <a:srgbClr val="00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ea typeface="Calibri" pitchFamily="34" charset="0"/>
                <a:cs typeface="AngsanaUPC" pitchFamily="18" charset="-34"/>
              </a:rPr>
              <a:t> ในสหรัฐอเมริกา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th-TH" sz="3200" dirty="0" smtClean="0">
              <a:ln w="18415" cmpd="sng">
                <a:solidFill>
                  <a:srgbClr val="00FF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UPC" pitchFamily="18" charset="-34"/>
              <a:ea typeface="Calibri" pitchFamily="34" charset="0"/>
              <a:cs typeface="AngsanaUPC" pitchFamily="18" charset="-34"/>
            </a:endParaRPr>
          </a:p>
        </p:txBody>
      </p:sp>
      <p:sp>
        <p:nvSpPr>
          <p:cNvPr id="11269" name="AutoShape 5" descr="data:image/jpeg;base64,/9j/4AAQSkZJRgABAQAAAQABAAD/2wCEAAkGBhISEBUREhQSFRUTFhcVGBgYFBUWGBgWFxcXFBUWFRcXGyYeFxskGhQUHy8gIygqLCwsFx4xNjIqNSYrLCkBCQoKDgwOGg8PGiwkHyUsLDUvLDAqLDU0Li81KSktLCwqNC81LC80LS8pKSwsLCw1LC8qLCwwKSwsLCowLCwsLP/AABEIAOEA4AMBIgACEQEDEQH/xAAcAAEAAwEBAQEBAAAAAAAAAAAABAUGAwIBBwj/xABFEAACAQIDBAgDBgQDBgcBAAABAgADEQQSIQUiMUEGEzJRYXGBkRdU0iNCUmJywRSCobEHQ/AzU5LR4fEWJDREY3OyFf/EABsBAQADAQEBAQAAAAAAAAAAAAACAwQFAQYH/8QAMhEAAgECAgcHAwUBAQAAAAAAAAECAxEhUQQSEzFBkfAUIlNhcYGSobHRBTIzweHxI//aAAwDAQACEQMRAD8A/cYiIAiIgCIiAIiIAiIgCIiAIiIAiIgCIiAIiIAiIgCIiAIiIAiIgCIiAIiIAiIgCIiAIiIAiIgCIiAIiIAiIgCIiAIiIAiIgCIiAIiIAiIgCIiAIiIAiIgCIiAIiIAiIgCIiAIiIAiIgCIiAIiIAiIgCIiAIiIAiIgCIiAIny88vXUC5It5zy9ge4kSpj9LgcZW4nFO3O3lM9TSYw8zxuxa4jH007TASmxnSxRpTUk954SvrUe/WRKlPwnLradVeEcCmU3wJ+H6WVA2+AR4C0v8FtilV7LWPcdDMNUpmeASO8TNS/UK1N97FeZFVGj9KiYnA9I6tPQnMvcf+c0OD6RUnGpynx0HvOxR06lVwvZ+ZcqiZaxOVXFIouSLSm2h0gPCmPU/sJfVrwpK8meuSReM4HEgSIdsUQ2XOt5jsTWqOd5mPr+0imkZy6n6pK/djzKnVfBH6OrX4T7MDgtq1aR3WNu46iaPAdKKb6PuH+k1UP1ClUwlgycaiZdxPKVARcEET1OiWCIiAIiIAiIgCJE2pi3p0y6IahB7INiRzt4yuwm2ExC3RjccVOjL5iZ56RCEtTjkGWtbGKvEyvxO2j90e841EkapTmKrpNR7sCttnDFbQqNxY+koNsVKgKEFittdTbMDex8bS9qUpwamRw8vD25znSlLWvLEzVYOcbXOmz+kqMoDcveWSYum3AzK7So4dT9oRTc8MvbPlTF2PtIP8PiwC1Om5QWsahCOw55KWrXHHWTjOdsGmvPB/j6kFWqRwlG/p1c3Jw4PAgzjUwUqNhdffNUUhQeel/ECXGOxuVczFKa/iqMFHpfj6XlitNO8bPI0Rmpx1iHXw6gXJAA5k2HuZm9q9J8NS4Z6h4DIpIv3Zzp7XkzG7XoW6xkxGIRSMzJTsoubbvWWL624CfaWGdizVhYMLLRB3aS8rHnU729JllHPd9Subv8AtJGxdnPiFD1GWmDr1a7z2/Mx0B8AJbjYdEWOQEjm12/vM6uHq0jmotcfhOhk7DdLypy1kIPiJdGFOKu1dZ7+eRXTrwXdmrPz/ouKlK8jth52obboPwa0kLWpngwlloTxTRqwZWPhpybCy6fDyNVpyudGx44lPUoASLVMsq9MyBVoTFUjkVNHvB7TqUjuMfLlNFgOlatpUGU944f9Jk55q1VVczEKveTYf9ZKjpdWj+14ZBTcT9KpVlYXUgjwnufjidO3V+rwaVKr+AOX2GtvO0/S+iuMxNWhmxSIlTMRZTfSwtfx1Ok+h0bS1Wwasy+FTXLiIibS0REQDnX4eso9p7AWo3WITSrDUOvP9YHGXlcaSNbu9uV/A9/hOXpkFKVmuuvcmldGepbaam3VYtcjHhUHYbx04SzancXGoPDukrFYdKqFKigjmD/fvBmcr4KvggXo3rUdSaZOq89D+4mLXlT/AHd6OfFev5ISiT8SMqs1mbKL5VF2Pgo5mZTaOIwysK2MxD06wuFpUaturpsNabFdS54swt3CZbanTfHY1jTpBkU/5dEEn+ZhqZ32P/hfiqu9VIoqeN95/M8h7yM6sYvr7GNyc33Fc+4zp6lK64GilMc6jC7t43N2PqZJ6I7Xx5rNXYVKiupG8u6bakIPLumr2P0AwlDXKKjj79Te1/KnA+cucecvVOdOrqr3dlt3UDhMk67e6/r7/T7F8NGku9J+xDo44YsL1VepQdb5lAQswI5FxYEcmGs6J0foq2fKXf8AHVY1X/4nvb0nXbPRdahzoerqDUMOBPiBwPjIGG29Uot1OLUjuqDW47z+IeImpVnHuVsPPh75E5U+JYPRkZ6EtAAwDKQQeBGoM5PSl0qZBoqnoThVw4IswDDxF/8AtLR6cjVEmdxccUVygngyjxuyUysyCzKL2vcEDjbmDPn/APNUAWZ94Bgc3eP+8tG0N+7/AEZDwts5wxNiDmpE8CG1yH9pXK8ljvMmyhGW7f8Ac7YDpA1DcrXZfut+3nLzB4+lWF0b0mW2hjKVIEVmRfBuP/CNZml6U0UrfY9bblu8T3BRqb98lTrT3Ww65E9pKng8V9f9P1Cvhv6f0mR210rwlG4NQOw+6m97ngJWVMBtXaNhWbqKPJTu3HfkG83mZotg9AMJht4r19Qc2F7HnZeAkatam8OuuZrUJ1Nyss2ZvBY3HYv/ANLh8iH/ADKnAeOuh9Ly3wv+HCsesx1d6xGpUHIgHgeJ9AJsjU4AaeAGZrcOWikQtE345b8AN9rjie4XmPa+Guvf7YGiGixWMsSLgsBRw4C0USmh03Vtc8iSd5r+MuNkdg8dWP7SEMq8OPDTeNj3nz5CT9lOClxbtGdD9Ku671njbdyLaiSjZImRET6YoEREAibVYikxF7gaWNjfwMotm9IlJy1NCNC1rC/dUX7h8eEvtpj7JtCdOA1/pMJVpA7ym44Kw7S/k14/ob0My16Sn6mepUlCSsbka2/0fTvgD/X7+cyWzNsPTIGjKTbLewvzFMnsn/429JqMNikqC6m/eOYPcw8Jz3Fxdpf965minUjUWBUbEoKlMoiopV3U2A4gnU24yw6skAsTpY67o7jpOFBitasgsLkODp94d/mJ26q+rNYHWx4kHQix5TiOFrxxdr+S38TTHcC4B0ufLQad54mR8dQdqD6ALlLADS1t4Xvz0koMB2Qf5vDw5eso9s9MsNRJR6hqORYU6e+3sNF9Z5a+H0XV/wChJqKu8PU0eHqZkVxqGUH3Guk8YzBJVTK6hlPf38sp+6ZR9DekNOvh0GqOt1yta5Cm2ltD6TR+PPn3GdZd6NpL1XXXmUxkpK6Zkq+zK+DJegTUpcWQ8QPEfuJZbM21SxAspyvzQ8fQ85dXB7/9d0pNr9F0q/aU/s6vG40DeYHDzEpUZ0v48Vl+PweOJKqUpDxAABY2AHEk2A8yZndtdMsRgqeStRD1CcqMxIHmbdseUy42ZtTabZnzBOIzXp0wPypxPtJSqwlG6+plnKz1Ursv9tdM8NSBCN1r8gnD1aZzBbSx+NqqaVIME0AAsi895z4+M1Ox/wDDHDUrNWY13vw4IPQdoec2dDCqi5VCIgFgBoP02HGY9sr91XJLRJT/AJMFkYHBf4ZNVc1sZWLuxJZaffzBqN+02GyujtDDg9TTRPzWuxHIl219JP6wbpGutgW0tfhYCeS2utzcDl6HQeMzSqt73+N3XkbIUYQ3I9K34Rr4aDxBY8uek+9WTe504WG6PC54mca9VUW9RwLa3Jyi40Gg/tMztvpulMlUW5Gmd2KUxzsAN6ofBRIwUpvVjG7yX98FzsSnUhTV5OxqziAo3baXJHZXxzE/vM5tHprQS4pnrSvEJZaS9+eodP6mZDFbRr4o7x3e+oClMfooLq38xkP+HQmwJqsveA4X9NJbU6Y8WJ8p0aegTljVlZZLr/DnVdP4U17sm4/pViK4OU5aX5CaNL1qnefyUC8/S+gS/wDkKXZ1ud0FRx5BtfUz8n6wMWYLUrtTBYineplA1OerbKg8EE/XehVXNgKDbu8gO6SRrrbXWdnQ6NOk7QVirR6k6k25u5eRETom4REQDnX7JmaxvRgAE0nAqAEuW1FTn9ov7zS12spPcCZBYjPmKa1LKGAvu2vv9wkWkyqpFS3mLZyTlZbMwG62uYcspPbHdfUcjOuExzI11LXGne4ty1/2g8DvDxmpx+zVq01WqqAAG54ZLc0Pd4TL4/AFCVY9YotZwLsoOq3/ABC3qOUpnDCzMkoSg7osztpOtWoxVM9Mgtewuhvunv8ADjKravT2lTuKSNVJ59lfc6sPK8qturagHO/kqKwtYs4O6cpOjHhxsw53lRVNZRmYUcIv4qh62sfIcAfITlVNBjKo5Nu2X+9PzJPTKiVlzPe1dsYysuavUFCieV+rBH/7f0lZhNn1KgIw9Lc51Kt6aHxycW/mM7AU1PW5GqN/v8W2VfNKfE+gnp0qYk5ftK1+AIalRH6aS79T1tLoUqdPCKMcpObvJ3ZbdHMipUpGotQ06t86CwBdb2W2gtaa/Z/SFksKxzIeFReI/UB/eZXo9sKrSbcyOtamxyApYtSIuFVdEYA8CSe+T1trk3W5oeBPdbkf690vdNTjjvL6dSVPFG+R1cBlI1AIYHSfQ1tD3+h/5TE7M2o1Jty45tSbge8oeR8R6ia3A7SSsu6fNTxU8tJknBwePPg/XrmdKlWjUOW06KmpTuqtYkjML2PeJ6YfiJtYadkceQGs+4zNnTIe/wBhxnDqhcm5J4cddNR5GcKu/wD1nZcfb9q5+hsW5dcQKugCDn3cr6kKOM+imblmPcOROh9lErtrdJ8Nhu24zfgTec+g/eYva3T7EVAeqy4en+IkF9fE7q+gJkaVCdXdj9FuKauk06W945cTe7R2lQwy3rOqDlmN2JBuLDifQTH7S/xIZr08HSJ477C1vHKP7sRMpTwT1SapD1L8alVmVT6nff0sJ7FULxZLDmVtTB/JSXtnxa86dP8AT4rGb9lguvocyrp85YRw+58xeLxNQ9fVqM5HA3ARb/gvu38gTImqfaVDlLcC18x/Tffb0AEv8BsuviWvQRtNDWrWLL+hOxS9iZb7K6HUKVSmMWrvXrvUVd7rFyoL9Y791tbTpQo2SUVZfQxakpu75mV2Zha2JJyUnqKOJc9XTAHFnI5DuvNMOgjNhw74ik1yhRF+zw2UsL3I7dxoO8zVsgpU0Zag6impFROrB60HdUgjgQT5EThjdqIuIXCvhazIoFQVBTvSQgXUADmOHgZpVKKXeNEaMYrEscPgUokJRohFKlTlsoCjgGXnLnZlILSQKAoA0AFgPITMY4Uqampiq7ZKldXphiVVCRuUjbiL62POarAn7NTxuoM0xNlLezvERJl4iIgHxluLd8q2R6RbMzPTY9rnTAHCw4jx5S1gieHjVynw2HVQ1qjMHIqEOc1lPG3gZ2dSxsFXISLnTeQjl4g2nSphChzUxcc08+OQ8vLgZyp1FCXU5VAOlrsp8vDunhXa2BnNvdHfsKnVEnMjXBXiy72bL36cRrMJhcA1V0yEK1TRTcO5a1yOtfcQ/lXWfsaVLZVYliQN63HxPdMZs7D4vrkpslKphAzU3Rguag9NiQ6n72a4IlFSCbRkq0U2rFJS6MdRjKNPEUXqJX0WsjFytTmtUtwXxFpq6TLd6OGz0HoMrVPsrmonGyMdGDcLg6TodmVqaV+pqk1K9UVL1OyikjMqgflFh5yTi9qKGqUqZzVkpNVWnYnluZuQubac5KMFE9jBRImKwy03o1KaLSD1yanJh16FCbDTNe15LxXR2m6BAGzpuZzxNtcz99++UVPCN/DMlSszVUwyvVom2lUt1vWM3EHTKB3Ca7+KvTFVrIDkbTU620PqZ7GzJxSle6MTicA6NkfUg6G+tx+FuZ8J0oYohgzHIw0FQaKT+GoPunzmvxGDRqZRqemY2AIvqdWU/wBbTO7S2Y9FuIZW0B0JIH3WX74/qJGUCuVNwxR72l0m6oJ1iEvY2AIAbTjfkPKZTbfSXEuN+ouGpt3Xzt5DtMfICdtv0x9kVqVaa7+iLn5cKROqX8eEzy1gGPUqQ5++bVqx/nbcT0uZy5aFRVRyavfP0XWJCrpVRrVvh5AYMAZ/9irf5tfWo/8A9dIa+95yGIp02+yotVqf7yvqfMU+CD9Uu8H0YrspxFX7CmBd6rlnqZee8d70UCX+F6MpRZQDTS9WkadRt41lIu9M0z2X8Tea1Tb3KxQqcnwMzgujmNxrZnay6XJ0VR+VefoJcdGOj9Kl1hxGGqtWp1hRFxnWpfsvTHJbcSdBNZiCCKzOOpuRS6zmafAEd3GwM+YsV7PSohVCoqo2e7Br7yleVl1ueMvVJLHezRGjGOO9kimaWZgpTM11YDnkFjoOFgbTjhMQy0SXoNTCHItNWFRmS9gwtwGvDun3RHBIUKqb9VrAljrlHedLk+U+NQrVQf4YGmWKk1qi6ZRxCUzqbjTlLjQk3uPWR1qFmdEoItgmm8Txd2PADgFnOkuKqhhTawNQMrlSiLTB7CjtVCeZ0EtsNsCmGFSp9rUAsGa2gveyLwX+8s57qlip5lThujlMOalS9Vywa7dkMBYFE7K/3ltESSVi1JLcIiJ6eiIiAIiIAkXEYEFusWwcC17cRzVu8SVEC1yrqDPem26WVlK37+DKeYlNSwJFWph3sysKdRmuVOq5CRbjdl1mprUA3EcNQeYPeDymP2/sHGddQqYR7OgqKxbVKisQwSqOWt7EcJXNcSipHiSv4kGmHY1MOlOoAC5C51G6M1/uN46zxiKbCqThygZzmqKEzs5HZzN90W4XIlnU6P8AXUymJysrWzU1vkNiDYk6sLiW1DDqgyooUdwFp7qhUr7yopbHd8xfLSD9oJYu2lt57aad3vJKYfqVCatTUADmVH5u8eMsokrFuqkVdXEkZWBVlvY243vYkeAuJzr4RFKlaeZkVsvMWZt8efOSauCyHNTUGxLZeGp4lfPmOc4bMLZLlVW7EsoYkL327j4GeFbWOJjumGEwwrKHrCnTTN1hKs2TMAFGnHjz4Tm/R6h1H8NVXt0nrHFU+wiUzem45Bj+ETQbVoU3q01qiky1Vq5hbddSAEzeOlpIokrTCZEOUqhpoQVReGoPcLaGU6ibZm2a1myOlkRcQ1eoaK4cZg9irKFuKxB1D2/uJ5wuOZqWZKDs1NUZQ9gWDi+454tl4+JtOWIK9dUXEFmp1AFC2y0FUagE8WckcvKdV2biayIqVKiBavWGq65cy3v1SUvwWsNbSWJNJvcdqmJpUaLPUc5FN2LDMVZiLLl5kEjdkbCbGqlaa4YvTUVTVqVKl71i3azKd43042AtL3BbApU3aoRnqMcxdtTfwHBfSWcnq33lypZldhtiIrZ3vUf8T8B+heyo8pYxEmWpWEREHoiIgCIiAIiIAiIgCIiAIiIAiIgCIiAJDxWBzEOpysDfibN4OBxkyIPGrmF6T9ITh8RQPUMUTMKliMyh7DNTX74HhLBdmVagH8PfDqaoqvUK71QfeGQ671xq1uHCad6Kk3KgkcCQDPchq4lSpYtsg4XY6Icxu7/ic3I/SOCjyEnREmW2sIiIPRERAEREAREQBERAEREAREQBERAEREAREQBERAEREAREQBERAEREAREQBERAEREAREQBEzfxG2b8zT9n+mPiNs35mn7P9MhtIZrmaux6R4cvizSRM38Rtm/M0/Z/pj4jbN+Zp+z/AExtIZrmOx6R4cvizSRM38Rtm/M0/Z/pj4jbN+Zp+z/TG0hmuY7HpHhy+LNJEzfxG2b8zT9n+mPiNs35mn7P9MbSGa5jsekeHL4s0kTN/EbZvzNP2f6Y+I2zfmafs/0xtIZrmOx6R4cvizSRM38Rtm/M0/Z/pj4jbN+Zp+z/AExtIZrmOx6R4cvizSRM38Rtm/M0/Z/pj4jbN+Zp+z/TG0hmuY7HpHhy+LNJEzfxG2b8zT9n+mPiNs35mn7P9MbSGa5jsekeHL4s0kTN/EbZvzNP2f6Y+I2zfmafs/0xtIZrmOx6R4cvizSRM38Rtm/M0/Z/pj4jbN+Zp+z/AExtIZrmOx6R4cvizSRM38Rtm/M0/Z/pj4jbN+Zp+z/TG0hmuY7HpHhy+LNJEzfxG2b8zT9n+mPiNs35mn7P9MbSGa5jsekeHL4s0kTN/EbZvzNP2f6Y+I2zfmafs/0xtIZrmOx6R4cvizSRM38Rtm/M0/Z/pj4jbN+Zp+z/AExtIZrmOx6R4cviz+eYiJwj9UEREAREQBERAE+gT5EAttodGqtInKRWCpTqM1IOyotUZqeYsotmBBHnPD9GMWHFM4euGYEhera5AtcgW1tmW/deTP8AxYw7KAEHBkXa4vg6Zpi4sLhr38PHjO2K6XIUNOnRZAVxC61i5viDTLG5UaDq7W531PfdaGZz1PSlZaqfnhl654dYwNn9FcVVqBBSqLeqKJZkYKlS9iHNtLcTONTYGIC5xSqlM5phxTcKWzZLAkcb6WPPTjL1OnYzmoaGZv4hcQL1LhCpQkJuXUsEsTexB7NwDI2D6XhET7G9RKdOiW6whTSp1VrAdXl0YlQM17c7X1i1PM8VTS73cFwww9+PWRXJ0ZxZzWw9c5Dla1NjZtNDpod5dPGfMHsCq+IOHYdU6h2YVAwyhENRrgAt2QeAkxelRAIycf4vXOf/AHShDy+7l9fCc16TMMScQqlW6jqRZyCp/hhhg4YC9xbNb0vznncLNbSWngtzt68OPuRTsGuVeotOo9OmWBqKj5NztG5AsLa628Z6w3R6u7MmRlKiobMrC7UlDug07Viun5hLDDdLAKJR6bPV6mtQFTrSBlrlmYsmU5mDOxvcX58LzpjemQqEkUcpda+f7Qm9TEU1pO67u6oyAhdeJ1i0MyLnpN2tXPHD248Sk2tsx8PXehU7VNsp42PcRcA2IsfWRJM2vtDr69Stly9Y7Pa97XN7XsLyHK3a+Bsp62otffbH1ERE8JiIiAIiIAiIgCIiAIiIAiIgCIiAIiIAiIgCIiAIiIAiIgCIiAIiIAiIgCIiAIiIB//Z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11271" name="Picture 7" descr="http://elearning.stkc.go.th/lms/html/earth_science/LOcanada4/403/images/4_1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97237" y="928670"/>
            <a:ext cx="3246763" cy="2651363"/>
          </a:xfrm>
          <a:prstGeom prst="rect">
            <a:avLst/>
          </a:prstGeom>
          <a:noFill/>
        </p:spPr>
      </p:pic>
      <p:pic>
        <p:nvPicPr>
          <p:cNvPr id="10" name="Picture 4" descr="http://www2.onep.go.th/tsunami/pic/ex1_n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CCFFFF"/>
              </a:clrFrom>
              <a:clrTo>
                <a:srgbClr val="CCFFFF">
                  <a:alpha val="0"/>
                </a:srgbClr>
              </a:clrTo>
            </a:clrChange>
          </a:blip>
          <a:srcRect l="7582" t="59420" r="52992" b="17391"/>
          <a:stretch>
            <a:fillRect/>
          </a:stretch>
        </p:blipFill>
        <p:spPr bwMode="auto">
          <a:xfrm>
            <a:off x="6072198" y="4429132"/>
            <a:ext cx="2669996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dmr.go.th/ewtadmin/ewt/dmr_web/images/s07_p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357298"/>
            <a:ext cx="2223627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2928926" y="3500438"/>
            <a:ext cx="16946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dirty="0" smtClean="0">
                <a:ln w="18415" cmpd="sng">
                  <a:solidFill>
                    <a:srgbClr val="00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เขา</a:t>
            </a:r>
            <a:r>
              <a:rPr lang="th-TH" sz="3200" dirty="0" smtClean="0">
                <a:ln w="18415" cmpd="sng">
                  <a:solidFill>
                    <a:srgbClr val="00FF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กรอบ</a:t>
            </a:r>
            <a:r>
              <a:rPr lang="th-TH" sz="3200" dirty="0" smtClean="0">
                <a:ln w="18415" cmpd="sng">
                  <a:solidFill>
                    <a:srgbClr val="00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ตรัง</a:t>
            </a:r>
            <a:endParaRPr lang="th-TH" sz="3200" dirty="0">
              <a:ln w="18415" cmpd="sng">
                <a:solidFill>
                  <a:srgbClr val="00FF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5364" name="Picture 4" descr="https://encrypted-tbn1.gstatic.com/images?q=tbn:ANd9GcSuYiEJevrbsbSJtt_wsabFatTyWKt75SZlDuEu3TzJhf1nLXyv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26" y="5000636"/>
            <a:ext cx="1857388" cy="15287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6" name="Picture 6" descr="https://encrypted-tbn0.gstatic.com/images?q=tbn:ANd9GcQIVTMpBIhFmG5tE28i2vOCk85HUiAppV4elA5XFepUD6xoDNtT8w"/>
          <p:cNvPicPr>
            <a:picLocks noChangeAspect="1" noChangeArrowheads="1"/>
          </p:cNvPicPr>
          <p:nvPr/>
        </p:nvPicPr>
        <p:blipFill>
          <a:blip r:embed="rId5"/>
          <a:srcRect l="15625"/>
          <a:stretch>
            <a:fillRect/>
          </a:stretch>
        </p:blipFill>
        <p:spPr bwMode="auto">
          <a:xfrm>
            <a:off x="1000100" y="5000636"/>
            <a:ext cx="1928810" cy="1524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70" name="Picture 10" descr="https://encrypted-tbn2.gstatic.com/images?q=tbn:ANd9GcTb5MJx2ggFsnEMM2lKYlk34yT4fT6S_Ih9BYdLJteIkhFseG9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57620" y="5000636"/>
            <a:ext cx="1973945" cy="1500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72" name="Picture 12" descr="https://encrypted-tbn0.gstatic.com/images?q=tbn:ANd9GcS0lPmiWOsP5fi9pLQ7ST-Cvn3y5dUvDZyaW0D2Q7cVSgSFppGrXA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57752" y="1595423"/>
            <a:ext cx="3714776" cy="24765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6357950" y="1071546"/>
            <a:ext cx="2428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dirty="0" smtClean="0">
                <a:ln w="18415" cmpd="sng">
                  <a:solidFill>
                    <a:srgbClr val="00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ภูกระดึง  เลย</a:t>
            </a:r>
            <a:endParaRPr lang="th-TH" sz="3200" dirty="0">
              <a:ln w="18415" cmpd="sng">
                <a:solidFill>
                  <a:srgbClr val="00FF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57356" y="357166"/>
            <a:ext cx="5485797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h-TH" sz="3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ngsana New" pitchFamily="18" charset="-34"/>
                <a:cs typeface="Angsana New" pitchFamily="18" charset="-34"/>
              </a:rPr>
              <a:t>ตัวอย่างรอยเลื่อนที่เกิดขึ้นในชั้นหิน</a:t>
            </a:r>
            <a:endParaRPr lang="th-TH" sz="36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85720" y="1357298"/>
            <a:ext cx="850109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600" b="1" i="0" u="none" strike="noStrike" cap="none" normalizeH="0" baseline="0" dirty="0" smtClean="0">
                <a:ln>
                  <a:solidFill>
                    <a:srgbClr val="002060"/>
                  </a:solidFill>
                </a:ln>
                <a:solidFill>
                  <a:srgbClr val="0000FF"/>
                </a:solidFill>
                <a:effectLst/>
                <a:latin typeface="AngsanaUPC" pitchFamily="18" charset="-34"/>
                <a:ea typeface="Calibri" pitchFamily="34" charset="0"/>
                <a:cs typeface="AngsanaUPC" pitchFamily="18" charset="-34"/>
              </a:rPr>
              <a:t>	เป็นพื้นที่ที่มีลักษณะเป็นรูปกรวยคว่ำมียอดสูงสุดจากพื้นดินตั้งแต่ </a:t>
            </a:r>
            <a:r>
              <a:rPr kumimoji="0" lang="en-US" sz="3600" b="1" i="0" u="none" strike="noStrike" cap="none" normalizeH="0" baseline="0" dirty="0" smtClean="0">
                <a:ln>
                  <a:solidFill>
                    <a:srgbClr val="002060"/>
                  </a:solidFill>
                </a:ln>
                <a:solidFill>
                  <a:srgbClr val="0000FF"/>
                </a:solidFill>
                <a:effectLst/>
                <a:latin typeface="AngsanaUPC" pitchFamily="18" charset="-34"/>
                <a:ea typeface="Calibri" pitchFamily="34" charset="0"/>
                <a:cs typeface="AngsanaUPC" pitchFamily="18" charset="-34"/>
              </a:rPr>
              <a:t>600 </a:t>
            </a:r>
            <a:r>
              <a:rPr kumimoji="0" lang="th-TH" sz="3600" b="1" i="0" u="none" strike="noStrike" cap="none" normalizeH="0" baseline="0" dirty="0" smtClean="0">
                <a:ln>
                  <a:solidFill>
                    <a:srgbClr val="002060"/>
                  </a:solidFill>
                </a:ln>
                <a:solidFill>
                  <a:srgbClr val="0000FF"/>
                </a:solidFill>
                <a:effectLst/>
                <a:latin typeface="AngsanaUPC" pitchFamily="18" charset="-34"/>
                <a:ea typeface="Calibri" pitchFamily="34" charset="0"/>
                <a:cs typeface="AngsanaUPC" pitchFamily="18" charset="-34"/>
              </a:rPr>
              <a:t>เมตรขึ้นไป และมีความลาดชันสูงถ้าภูเขาหลายๆลูกมาอยู่ใกล้กันและมีแนวต่อเนื่องกัน เรียกว่าเทือกเขา ภูเขาบนพื้นผิวโลกเกิดจากสาเหตุดังนี้</a:t>
            </a:r>
            <a:endParaRPr kumimoji="0" lang="th-TH" sz="3600" b="1" i="0" u="none" strike="noStrike" cap="none" normalizeH="0" baseline="0" dirty="0" smtClean="0">
              <a:ln>
                <a:solidFill>
                  <a:srgbClr val="002060"/>
                </a:solidFill>
              </a:ln>
              <a:solidFill>
                <a:srgbClr val="0000FF"/>
              </a:solidFill>
              <a:effectLst/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2357422" y="3786190"/>
            <a:ext cx="47149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ln>
                  <a:solidFill>
                    <a:srgbClr val="CC0066"/>
                  </a:solidFill>
                </a:ln>
                <a:latin typeface="AngsanaUPC" pitchFamily="18" charset="-34"/>
                <a:cs typeface="AngsanaUPC" pitchFamily="18" charset="-34"/>
              </a:rPr>
              <a:t> 1.</a:t>
            </a:r>
            <a:r>
              <a:rPr lang="th-TH" sz="4000" b="1" dirty="0" smtClean="0">
                <a:ln>
                  <a:solidFill>
                    <a:srgbClr val="CC0066"/>
                  </a:solidFill>
                </a:ln>
                <a:latin typeface="AngsanaUPC" pitchFamily="18" charset="-34"/>
                <a:cs typeface="AngsanaUPC" pitchFamily="18" charset="-34"/>
              </a:rPr>
              <a:t> เกิดจากรอยคดโค้ง</a:t>
            </a:r>
            <a:r>
              <a:rPr lang="th-TH" sz="4000" dirty="0" smtClean="0">
                <a:ln>
                  <a:solidFill>
                    <a:srgbClr val="CC0066"/>
                  </a:solidFill>
                </a:ln>
                <a:latin typeface="AngsanaUPC" pitchFamily="18" charset="-34"/>
                <a:cs typeface="AngsanaUPC" pitchFamily="18" charset="-34"/>
              </a:rPr>
              <a:t> </a:t>
            </a:r>
          </a:p>
          <a:p>
            <a:r>
              <a:rPr lang="th-TH" sz="4000" b="1" dirty="0" smtClean="0">
                <a:ln>
                  <a:solidFill>
                    <a:srgbClr val="CC0066"/>
                  </a:solidFill>
                </a:ln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4000" b="1" dirty="0" smtClean="0">
                <a:ln>
                  <a:solidFill>
                    <a:srgbClr val="CC0066"/>
                  </a:solidFill>
                </a:ln>
                <a:latin typeface="AngsanaUPC" pitchFamily="18" charset="-34"/>
                <a:cs typeface="AngsanaUPC" pitchFamily="18" charset="-34"/>
              </a:rPr>
              <a:t>2.</a:t>
            </a:r>
            <a:r>
              <a:rPr lang="th-TH" sz="4000" b="1" dirty="0" smtClean="0">
                <a:ln>
                  <a:solidFill>
                    <a:srgbClr val="CC0066"/>
                  </a:solidFill>
                </a:ln>
                <a:latin typeface="AngsanaUPC" pitchFamily="18" charset="-34"/>
                <a:cs typeface="AngsanaUPC" pitchFamily="18" charset="-34"/>
              </a:rPr>
              <a:t> เกิดจากรอยเลื่อน</a:t>
            </a:r>
          </a:p>
          <a:p>
            <a:r>
              <a:rPr lang="th-TH" sz="4000" b="1" dirty="0" smtClean="0">
                <a:ln>
                  <a:solidFill>
                    <a:srgbClr val="CC0066"/>
                  </a:solidFill>
                </a:ln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4000" b="1" dirty="0" smtClean="0">
                <a:ln>
                  <a:solidFill>
                    <a:srgbClr val="CC0066"/>
                  </a:solidFill>
                </a:ln>
                <a:latin typeface="AngsanaUPC" pitchFamily="18" charset="-34"/>
                <a:cs typeface="AngsanaUPC" pitchFamily="18" charset="-34"/>
              </a:rPr>
              <a:t>3. </a:t>
            </a:r>
            <a:r>
              <a:rPr lang="th-TH" sz="4000" b="1" dirty="0" smtClean="0">
                <a:ln>
                  <a:solidFill>
                    <a:srgbClr val="CC0066"/>
                  </a:solidFill>
                </a:ln>
                <a:latin typeface="AngsanaUPC" pitchFamily="18" charset="-34"/>
                <a:cs typeface="AngsanaUPC" pitchFamily="18" charset="-34"/>
              </a:rPr>
              <a:t>เกิดจากการทับทมของลาวา </a:t>
            </a:r>
            <a:endParaRPr lang="th-TH" sz="4000" dirty="0">
              <a:ln>
                <a:solidFill>
                  <a:srgbClr val="CC0066"/>
                </a:solidFill>
              </a:ln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3214678" y="428604"/>
            <a:ext cx="2791149" cy="76944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th-TH" sz="4400" b="1" dirty="0" smtClean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gsanaUPC" pitchFamily="18" charset="-34"/>
                <a:ea typeface="Calibri" pitchFamily="34" charset="0"/>
                <a:cs typeface="AngsanaUPC" pitchFamily="18" charset="-34"/>
              </a:rPr>
              <a:t>ภูเขา (</a:t>
            </a:r>
            <a:r>
              <a:rPr lang="en-US" sz="4400" b="1" dirty="0" smtClean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gsanaUPC" pitchFamily="18" charset="-34"/>
                <a:ea typeface="Calibri" pitchFamily="34" charset="0"/>
                <a:cs typeface="AngsanaUPC" pitchFamily="18" charset="-34"/>
              </a:rPr>
              <a:t>mountain</a:t>
            </a:r>
            <a:r>
              <a:rPr lang="th-TH" sz="4400" b="1" dirty="0" smtClean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gsanaUPC" pitchFamily="18" charset="-34"/>
                <a:ea typeface="Calibri" pitchFamily="34" charset="0"/>
                <a:cs typeface="AngsanaUPC" pitchFamily="18" charset="-34"/>
              </a:rPr>
              <a:t>)</a:t>
            </a:r>
            <a:endParaRPr lang="en-US" sz="4400" b="1" dirty="0" smtClean="0">
              <a:ln w="11430">
                <a:solidFill>
                  <a:srgbClr val="C00000"/>
                </a:solidFill>
              </a:ln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ngsanaUPC" pitchFamily="18" charset="-34"/>
              <a:cs typeface="AngsanaUPC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thaigoodview.com/files/u18979/37303303_8778f6bc0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643570" y="2143116"/>
            <a:ext cx="3165446" cy="21050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6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สี่เหลี่ยมผืนผ้า 2"/>
          <p:cNvSpPr/>
          <p:nvPr/>
        </p:nvSpPr>
        <p:spPr>
          <a:xfrm>
            <a:off x="285720" y="714356"/>
            <a:ext cx="521497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u="sng" dirty="0" smtClean="0">
                <a:ln w="18415" cmpd="sng">
                  <a:solidFill>
                    <a:srgbClr val="FF66CC"/>
                  </a:solidFill>
                  <a:prstDash val="solid"/>
                </a:ln>
                <a:solidFill>
                  <a:srgbClr val="FF6699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1.</a:t>
            </a:r>
            <a:r>
              <a:rPr lang="th-TH" sz="3200" u="sng" dirty="0" smtClean="0">
                <a:ln w="18415" cmpd="sng">
                  <a:solidFill>
                    <a:srgbClr val="FF66CC"/>
                  </a:solidFill>
                  <a:prstDash val="solid"/>
                </a:ln>
                <a:solidFill>
                  <a:srgbClr val="FF6699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เกิดจากรอยคดโค้ง</a:t>
            </a:r>
            <a:r>
              <a:rPr lang="th-TH" sz="3200" dirty="0" smtClean="0">
                <a:ln w="18415" cmpd="sng">
                  <a:solidFill>
                    <a:srgbClr val="FF66CC"/>
                  </a:solidFill>
                  <a:prstDash val="solid"/>
                </a:ln>
                <a:solidFill>
                  <a:srgbClr val="FF6699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   </a:t>
            </a:r>
            <a:r>
              <a:rPr lang="th-TH" sz="3200" b="1" dirty="0" smtClean="0">
                <a:ln w="18415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การคดโค้งโก่งงอ เกิดจากแผ่นเปลือกโลก 2 แผ่น เคลื่อนที่ชนกันด้วยแรงดันมหาศาลทำให้ชั้นหินตรงบริเวณที่แผ่นเปลือกโลกชนกันเกิดการคดโค้งโก่งงอ แต่การเกิดรอยคดโค้งโก่งงอจะใช้เวลาเป็นพันปีและต้องได้รับพลังงานอย่างต่อเนื่อง รอยคดโค้ดโก่งงอของชั้นหินเกิดติดต่อกันเป็นบริเวณกว้างกินพื้นที่มากจะกลายเป็นเทือกเขา เช่น เทือกเขาหิมาลัยในทวีป</a:t>
            </a:r>
            <a:r>
              <a:rPr lang="th-TH" sz="3200" b="1" dirty="0" err="1" smtClean="0">
                <a:ln w="18415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เอเซีย</a:t>
            </a:r>
            <a:r>
              <a:rPr lang="th-TH" sz="3200" b="1" dirty="0" smtClean="0">
                <a:ln w="18415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 เทือกเขา</a:t>
            </a:r>
            <a:r>
              <a:rPr lang="th-TH" sz="3200" b="1" dirty="0" err="1" smtClean="0">
                <a:ln w="18415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แอลป์</a:t>
            </a:r>
            <a:r>
              <a:rPr lang="th-TH" sz="3200" b="1" dirty="0" smtClean="0">
                <a:ln w="18415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ในทวีปยุโรป เทือกเขาภูพานในภาคตะวันออกเฉียงเหนือของประเทศไทย เป็นต้น</a:t>
            </a:r>
            <a:endParaRPr lang="th-TH" sz="3200" b="1" dirty="0">
              <a:ln w="18415" cmpd="sng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6715140" y="4643446"/>
            <a:ext cx="1560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 smtClean="0">
                <a:ln w="18415" cmpd="sng">
                  <a:solidFill>
                    <a:srgbClr val="00FF00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เทือกเขา</a:t>
            </a:r>
            <a:r>
              <a:rPr lang="th-TH" b="1" dirty="0" err="1" smtClean="0">
                <a:ln w="18415" cmpd="sng">
                  <a:solidFill>
                    <a:srgbClr val="00FF00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แอลป์</a:t>
            </a:r>
            <a:endParaRPr lang="th-TH" dirty="0">
              <a:ln w="18415" cmpd="sng">
                <a:solidFill>
                  <a:srgbClr val="00FF00"/>
                </a:solidFill>
                <a:prstDash val="solid"/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4" name="Picture 6" descr="http://www.maceducation.com/e-knowledge/2503106100/03_files/8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428992" y="4786322"/>
            <a:ext cx="2419298" cy="18144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357158" y="285728"/>
            <a:ext cx="5214974" cy="452431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/>
            <a:r>
              <a:rPr lang="th-TH" sz="3200" b="1" i="1" dirty="0" smtClean="0">
                <a:ln/>
                <a:solidFill>
                  <a:schemeClr val="accent3"/>
                </a:solidFill>
                <a:latin typeface="AngsanaUPC" pitchFamily="18" charset="-34"/>
                <a:cs typeface="AngsanaUPC" pitchFamily="18" charset="-34"/>
              </a:rPr>
              <a:t> </a:t>
            </a:r>
            <a:r>
              <a:rPr lang="th-TH" sz="3200" b="1" dirty="0" smtClean="0">
                <a:ln/>
                <a:solidFill>
                  <a:schemeClr val="accent3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3200" b="1" u="sng" dirty="0" smtClean="0">
                <a:ln>
                  <a:solidFill>
                    <a:srgbClr val="00FF00"/>
                  </a:solidFill>
                </a:ln>
                <a:solidFill>
                  <a:schemeClr val="accent3"/>
                </a:solidFill>
                <a:latin typeface="AngsanaUPC" pitchFamily="18" charset="-34"/>
                <a:cs typeface="AngsanaUPC" pitchFamily="18" charset="-34"/>
              </a:rPr>
              <a:t>2.</a:t>
            </a:r>
            <a:r>
              <a:rPr lang="th-TH" sz="3200" b="1" u="sng" dirty="0" smtClean="0">
                <a:ln>
                  <a:solidFill>
                    <a:srgbClr val="00FF00"/>
                  </a:solidFill>
                </a:ln>
                <a:solidFill>
                  <a:schemeClr val="accent3"/>
                </a:solidFill>
                <a:latin typeface="AngsanaUPC" pitchFamily="18" charset="-34"/>
                <a:cs typeface="AngsanaUPC" pitchFamily="18" charset="-34"/>
              </a:rPr>
              <a:t> เกิดจากรอยเลื่อน</a:t>
            </a:r>
            <a:r>
              <a:rPr lang="th-TH" sz="3200" b="1" dirty="0" smtClean="0">
                <a:ln/>
                <a:solidFill>
                  <a:schemeClr val="accent3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3200" b="1" dirty="0" smtClean="0">
                <a:ln/>
                <a:solidFill>
                  <a:schemeClr val="accent3"/>
                </a:solidFill>
                <a:latin typeface="AngsanaUPC" pitchFamily="18" charset="-34"/>
                <a:cs typeface="AngsanaUPC" pitchFamily="18" charset="-34"/>
              </a:rPr>
              <a:t>   </a:t>
            </a:r>
            <a:r>
              <a:rPr lang="th-TH" sz="3200" b="1" dirty="0" smtClean="0">
                <a:ln>
                  <a:solidFill>
                    <a:srgbClr val="FFFF00"/>
                  </a:solidFill>
                </a:ln>
                <a:solidFill>
                  <a:schemeClr val="accent3"/>
                </a:solidFill>
                <a:latin typeface="AngsanaUPC" pitchFamily="18" charset="-34"/>
                <a:cs typeface="AngsanaUPC" pitchFamily="18" charset="-34"/>
              </a:rPr>
              <a:t> รอยเลื่อนที่เกิดขึ้นบนชั้นหินที่เกิดจากการชนกันของแผ่นธรณีภาค พลังงานที่เกิดจากการชนกันที่ถูกถ่ายเทให้แก่ชั้นหินสะสมตัวขึ้นเรื่อยๆจนกระทั่งเกิดรอยแยกเป็นรอยในชั้นหิน หินส่วนหนึ่งจะถูกยกขึ้นและอีกส่วนหนึ่งจะจมลงไป เกิดเป็นภูเขา โดยยอดเขาจะมีลักษณะเป็นที่ราบกว้าง ไหล่เขาชันมาก เช่น ภูเขาเชียร์รา เนวาดา       ในสหรัฐอเมริกา</a:t>
            </a:r>
            <a:endParaRPr lang="en-US" sz="3200" b="1" dirty="0">
              <a:ln>
                <a:solidFill>
                  <a:srgbClr val="FFFF00"/>
                </a:solidFill>
              </a:ln>
              <a:solidFill>
                <a:schemeClr val="accent3"/>
              </a:solidFill>
              <a:latin typeface="AngsanaUPC" pitchFamily="18" charset="-34"/>
              <a:cs typeface="AngsanaUPC" pitchFamily="18" charset="-34"/>
            </a:endParaRPr>
          </a:p>
        </p:txBody>
      </p:sp>
      <p:pic>
        <p:nvPicPr>
          <p:cNvPr id="5" name="Picture 8" descr="https://encrypted-tbn1.gstatic.com/images?q=tbn:ANd9GcSt6ePexW_MiYp1_whV4Fm8bEyW8cHiElrZVVNpQWYRLAq5Uv5WX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500042"/>
            <a:ext cx="2857520" cy="38149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3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Picture 10" descr="https://encrypted-tbn3.gstatic.com/images?q=tbn:ANd9GcRx5CL3bd2WwpHKVXvH-KVzlFV-KYLGtwgb0po1_4fCWukxuW5YXw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4786322"/>
            <a:ext cx="2466975" cy="1847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12" descr="https://encrypted-tbn1.gstatic.com/images?q=tbn:ANd9GcT7CApGDyRJH8jFe5kBjuwn3gNcYFYCXyljAAc240EEqnTPe5A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57949" y="4786322"/>
            <a:ext cx="2624140" cy="18097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news.nipa.co.th/image/manager/img500/17459_552000005036801.JPE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28728" y="3143248"/>
            <a:ext cx="4714908" cy="31354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660066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สี่เหลี่ยมผืนผ้า 2"/>
          <p:cNvSpPr/>
          <p:nvPr/>
        </p:nvSpPr>
        <p:spPr>
          <a:xfrm>
            <a:off x="571472" y="352364"/>
            <a:ext cx="80010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h-TH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   </a:t>
            </a:r>
            <a:r>
              <a:rPr lang="en-US" sz="36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ngsanaUPC" pitchFamily="18" charset="-34"/>
                <a:cs typeface="AngsanaUPC" pitchFamily="18" charset="-34"/>
              </a:rPr>
              <a:t>3. </a:t>
            </a:r>
            <a:r>
              <a:rPr lang="th-TH" sz="36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ngsanaUPC" pitchFamily="18" charset="-34"/>
                <a:cs typeface="AngsanaUPC" pitchFamily="18" charset="-34"/>
              </a:rPr>
              <a:t>เกิดจากการทับทมของลาวา</a:t>
            </a:r>
            <a:r>
              <a:rPr lang="th-TH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 </a:t>
            </a:r>
            <a:r>
              <a:rPr lang="th-TH" sz="3600" dirty="0" smtClean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ซึ่งเป็นหินหนืดใต้เปลือกโลกไหลออกมาบริเวณรอยต่อของแผ่นธรณีภาค หรือรอยแยกของชั้นหิน เมื่อทับถมกันจะแข็งตัวจนกลายเป็นภูเขาที่มีขนาดต่างกันตามลักษณะการทับถม เช่น เทือกเขาแอน</a:t>
            </a:r>
            <a:r>
              <a:rPr lang="th-TH" sz="3600" dirty="0" err="1" smtClean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ดีส</a:t>
            </a:r>
            <a:r>
              <a:rPr lang="th-TH" sz="3600" dirty="0" smtClean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 ในทวีปอเมริกาใต้</a:t>
            </a:r>
            <a:endParaRPr lang="en-US" sz="3600" dirty="0" smtClean="0">
              <a:ln w="18415" cmpd="sng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UPC" pitchFamily="18" charset="-34"/>
              <a:cs typeface="AngsanaUPC" pitchFamily="18" charset="-34"/>
            </a:endParaRPr>
          </a:p>
          <a:p>
            <a:endParaRPr lang="th-TH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6572264" y="4071942"/>
            <a:ext cx="22589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dirty="0" smtClean="0">
                <a:ln w="18415" cmpd="sng">
                  <a:solidFill>
                    <a:srgbClr val="FF66CC"/>
                  </a:solidFill>
                  <a:prstDash val="solid"/>
                </a:ln>
                <a:solidFill>
                  <a:srgbClr val="FF6699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เทือกเขาแอน</a:t>
            </a:r>
            <a:r>
              <a:rPr lang="th-TH" sz="3600" dirty="0" err="1" smtClean="0">
                <a:ln w="18415" cmpd="sng">
                  <a:solidFill>
                    <a:srgbClr val="FF66CC"/>
                  </a:solidFill>
                  <a:prstDash val="solid"/>
                </a:ln>
                <a:solidFill>
                  <a:srgbClr val="FF6699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ดีส</a:t>
            </a:r>
            <a:r>
              <a:rPr lang="th-TH" sz="3600" dirty="0" smtClean="0">
                <a:ln w="18415" cmpd="sng">
                  <a:solidFill>
                    <a:srgbClr val="FF66CC"/>
                  </a:solidFill>
                  <a:prstDash val="solid"/>
                </a:ln>
                <a:solidFill>
                  <a:srgbClr val="FF6699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 </a:t>
            </a:r>
            <a:endParaRPr lang="th-TH" sz="3600" dirty="0">
              <a:ln w="18415" cmpd="sng">
                <a:solidFill>
                  <a:srgbClr val="FF66CC"/>
                </a:solidFill>
                <a:prstDash val="solid"/>
              </a:ln>
              <a:solidFill>
                <a:srgbClr val="FF66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 descr="data:image/jpeg;base64,/9j/4AAQSkZJRgABAQAAAQABAAD/2wCEAAkGBhISEBUUEhQUFRUVFRgWFRYXGBQUFBYXExcYFBoVFRUXGyYeFx0kGhQWHy8gIycpLSwtFR4xNzAqNSYrLCkBCQoKDgwOGQ8PGi0dHBwpLykpKTQpKSkpKSkpLykpKSkpKSkpLCkpKSkpKSksKSkpKSwpLCwpKSksKSwpLCkpLP/AABEIAMkA+wMBIgACEQEDEQH/xAAcAAEAAgMBAQEAAAAAAAAAAAAABQYBBAcCAwj/xABMEAACAQMCAwQDCwgHBwUBAAABAgMABBESIQUTMQYiQVEHMmEUFiM0QlNxc4GRsjNUYpKTsdLTFVJydIKh0SQ1Y5SzxOElQ6LB8Bf/xAAZAQEAAwEBAAAAAAAAAAAAAAAAAQMEAgX/xAAiEQEAAgIBBAMBAQAAAAAAAAAAAQIDETESIUFRExRhMgT/2gAMAwEAAhEDEQA/AOG0pSgUpSgUrIqz9nuxRvLYvHIol90xQLGQ2CJEkkLswBwAIyfoVvHAIVelXZfRXc6gplgUvJHHFrMy8x50Z0CqYtSk6GGHC4K746154f6OJCbZpHUpcDICM4IBiklHwhiaMkcshgpYqdiB1oKXSrhB6M52IUS2+oaeauuTMGuB7lRKdGN0if1dWCMHFerb0Y3EjEJJCw5STIw5xWRJEd1IPK7n5J1zJoGcDxoKbSrRL2M13kVtA28lrDPmTPWS2W4ZQEUsx3ICqCx2G9b49GjFAPdESyCa4Rw/NWNUtoVnLljHqHdbcFQRsMZyAFIpVyT0X3TJE4eLEzRhSTIgCzBzG5LJghgmcKWYalBALAV829G1wBOdcfwABbacMdUfO3QxaoxpGMyBBq2yaCo0rJFYoFKVJ9m+FC6u4IC4jE0ixlzvpDHGceJoIyldFs/RxFJIe7fqC0CCIxR+6I/dHMHOlXO0S8vrhSdWNgAT9rL0b2jCMNNOXc2ykoIjGTeSywoUJ3KgxavaDjbrQc0pXSrD0YwyJAS1ypkW2dpNCcgme4W2aJG66xq1gHwU5HjWsvo9t3tXnjmmxqk5eUBxyXSMpIEzh3LEqMgDuDfVkBz/ABTTXUj6KYPdATmXPLZDoOgBncTCHfK5h65xIq793V1avjb+juOSOHUJiQiIyW8aNLqkurqEzSbkFEEABI27yjI60HM6AV0VvRtAcRJLK03KjlyoiMTrJe+4sRkkHJyHBJx4Z3zWeOdioLW1uWUM/wABbSxtIDriL3bwMAQFByI85x4+PUhznFMV07s/6O7Yiylk58izMglXAjXM8crKq5AYgNGMMhcMD8nYHX4d6OraV0XmXGr3LFcSJpTX/tDogWPYk6dTMxK+AGBuaDnFK6OPRhFylYSzsfdAjdxEQojNw1vqSJgGkyAGGkscnSVGM1Wu2vZxbK4VELFHjEilypOCWXwAPVflKp9njQV2lKUClKUClKyBQYqV4V2kubZSsMhQF0k6ISHiyFYFgSNnYHGxDEHIr52fALiQZWJtPgxwqH6GYgH76nLfsQMAy3CAkZKRjmFd8YLkhM+Oxbb21zNojmRor20vNSsJACkscyBY4lVZIVKIQqoAAFJGnGN+lZg7b3iKipIFCEEYjhBJRGiUuQmZMI7Aas4zVqsOzFkQEFvJMw6kTMGPtKouAPaKkbfsbw/rJbsozggXDFh9O2AdsaBqbO2BXMZaynSir25vQFHO9QYB0R6mHKaAcxtOZCI3ZAWJ0g7YrNr27vY1VVlGlFVUBjhbSI1dF06kODpkddQ3Ibc1bR2OsleZuU8iqU7hkZDEHyCuoZ5mlsKTjrnoBXi97LWJhyIXiZscvEzuzZ8dLLjT4Z6k7DoxE/JXekKSvaKfmrLqBdYlhGpI3QxpGIlRkZSrDQoG48Ptrbl7cXr69UurWXLEpET8JELdgp090GJVXAwO6PECp0dirZMGR2LZ/J6l2AI/KNju5Ge6Mnzx0re/oThv5sf+Zf8A0rm2asTpOlQTtjdhI05gxFgJmOJjpUMqqzMhLqFdgFbIAavr7+r7LHmjJUKCI4QUUIYtMR0ZhGgkdzTVwh7LWLDUtm5X+t7okC/axXSPtNZk7P8ACkUFoSx3ykc8jsuPBnICDz2LfQKRmrLmZiOXLmrzUhx20WK5lRMhVdgoJyQudgT4nFR9WpKyDWKUH392yZLa2ywwx1NlgdsMc7isLeOMYdtsY7x207rj6PDyrxFGWIABJJwANySfADxNS1v2Sum35TIPOQrF/wBQig1rzjs8ojDyNiJFRAO6AEzpO2MsNTd7rv1rVFy+krqOknJXJ0kjxI8TVsj7BouOZOH2BIiU438NcmncexSPImtkdh4CC2qYKOrFolQeQZ2UKPoJz9NV/LXehTfd8urVzH1Y06tTatPTTnOceyrZ2N4AJUd5mkUMmiApJggmVFfIB2GkuQDsSD1qQ4f2Ksi6sJJZYwRlvUhbHroHKq5Cg5ZwAqgdSSBX3sJ15V3PCuiNBpiXcaEiicJnyJkmiOdzrY5PjVgqPaDhjw3c0URkdE3QjUSYDiRGPTAwyt0GCaiZbuRs6nZs9csxzvnfJ33Oa6tJdGKf3TqP+yxMpAbQ5hlK50HPrBpH9vfHgtfLiXC7V2PNiEjBsMfUZ/8AiCVCCNXrYZW69arvkinI5aLx8KNbYQ5UajhT1yozsfoot5IG1B2DYxnUc48s5zirkexdtn1pvvT+Cvsno/hKhszBT8tmiVPpDMoB+yojNSfIo/up9OnU2kHIXJ05/rY6Z9teZp2c6mYsT1JJJP0k1eJexdkoIE0zPoJGgIyKwVmwzsq59UA6QRvsTVENWRaJ4RExPDzSlKlJSlKBU52HQHiVoCAQbiIEEAg98dQetQdT3YT/AHnZ/wB5i/GKCQj7S3elR7onwqgKOY+FHkozsPYKz75Lv84m/aN/rUZH0H0D91eqjUehauB8auS5jllldbi3lCAyMVBGptTDPnA6ke0dakDfTrPYYlPKc6OV6wRopMN3TkIzKyNlcHYHyqucO4oqi2BGGhudWoDJMUmgkH+yyMQP+Kxqwz2pjmt0cYaK8YYByMRoObv440J/53poad7xiSC3LIfhZyFDYV2xHh5CNQOdTNGp+g+VbXaPirxiRxIwmZ1iRwcNpiC8xgV9U5CDbAPMfAGKi7tDc31vakhQrR2obHRmf4RyM948x28fVCjO1eu2bq00JydDx8xsYJDTSu0oXoCVwFH9ld6aGlccavY9OueYFlDgGR86XyVJGdtQAYeYYHxr4++S7/OJv2jf61q394ZZGc+OwHgqLhUQfoqqqoHkPCvhTUC5i9klsbYyuznmXG7Et0MYHX2Ej7TWq/Q/Qf3V9LP4hbfWXP4oq+b9D9B/dWTJ/TBl/uVN7T/HJ/rDUVUr2n+OT/WGoqtccN0cFKUqUrN2f4lJbwB4W0O0jgsFQtgLEQNTKSACc7VuN2ouiSTKST1JSEknzJ0ZNRVj8VX62T8ENZoJP3zXXzv/AMIf4K+ZuZrqSOJ5GOp1QDYKpchdQRQFzvnOM1oVtcOkVXJILNoYRgZzzW7iEEdCpbWP0kA8ajUC38bvUWJHA0RzzGAqgwEt4BE0igLjPM5oJAx8rc6jWjxG5f8Ao5QqBZJXeWTQqqCpD3BVkUBdKxpCwB20suAApqR7RMuiyMiKSbuYSomXj16LVWEYPrjVg48SSM43Oj2leRuRHqR52a4j2bXzBcERGRm9rawD5LnGwqRscYwIro573KPd/RHJOc+0gj7KgbrjN1C5i5ueXhM6IzsAMbshJ2wNzUzx2TuOqDU05KKc90xxBWlkB6EHSoB6bN5Cqe8hY5JJJ3JPU/TTQl7PtJcmRAZMgyICNEO4LAY9SpriEzPK5YliGYDJzgaiMDPT7Kqdl+Vj+sT8a1abv8o/9tvxGs+WIiIZs++zynX/AAv+Bq5tXSY+v+F/wPXNq6w8JwcS80pSrmgr72tlJI2mNGduuFUsdvYK+INdD7EemGXh8PINvDJEFYLgaJNTHOWbcMPMEeWMYoOeYqd7CD/1Oz/vMX4xUsPSlcfm3D/+Uh/0qP7H3Jk4vbOQAXu0YhQFUFpAcKo6DfYUGvH0H0CvVeY+g+gV6oFdBmUi6sFXBlKzO6udxIIBGNeogrtHk5I3DHINc+U7/aD9xroiyrdXa3tudRjmlJDK6sI2I0cwer3JLhMlWOVfOO7QQsXELGGVX0u8gfLNFI2kA5DnXLnU3eJUjbKg6vGtXtZBp5WTkqZo/YQjh9X2mU/Zio7jFqWu5UQEl5W0KASW5rFkAUDfIYYAB6jzqW7ZyaeWm5OXk9rDuQq3t1clmB6EMCMA4oK1StridukcrIhJCYRiceuoCyacD1dYbGd8YzvWrQW2y+IW31lz+KKvT2UmD8G/Q/If6PKsWDEWNqR1ElwR9IeI1NN284hj4zJ9yfw1lvrqnbFk11Ttz7ttwC4guXeWF0SQ60Yjusr7jvDbO426+YFVquhekP0lXl1rtJCgijYAhVw0hTcM7EnfO+BgVz6tUcNkcFSC8BnNt7pEbGDmcoyDBAcDVpIzkbHqRitzhfaKGKMI9jaTEZ+Ek90azk5weXMq7dOnhV67L9vLK2sLqR7a0VpwYVtYueWfuk65+bKwEfexld8g+zBKi2XxZfrpPwQ1mvcUoaHUFCBp5SFXOlcrEdK5JOB0GST7TXigVI8EnaOTmphmjyTGRu0ZBVyh/rAMem4zqB7uRHVJ8A4J7olAbKx5OtuhbSNZijY7c1lB0r/kaC3okXwIJLpHLI8Lpjvc+HKOcjbAtSPY23yaiktyLu6kfTricRIEJMahw0ashO7KI0wp8dQNbkvEQZo1IzLJLbyKqjEcKRvkFsDxj1AL5NqPWtMXAF68OPWgETZ3IkhjLqdujDSIm8PXP0Bodp7Zw8BBJ5lv3VGrIEZeJxjyJjdzjwY53zUDVp4peMhtJlAZoZWCqckEKyTLGQNypLyZx/XI8RVXY5JPTJNB9bL8rH9ZH+NatN3+Uf8Atv8AiNVax/Kx/WJ+Nat63RjuOYoUlJWYBhlSQ5OGHiKz5vDNn8Mpw2XlGYowi7y6zspLRvgLn1uh6ZxXLTX6LufSck1rpaILOqkqCiSwFlRvBjlRjP34ya5P/wD1O4/NuH/8pDVmPUR2d4tRE6Us1ipDivGpLggyBMqMDSioMZz0UCo+rFxSlKBU92E/3nZ/3mL8YqBqe7Cf7zs/7zF+MUHmPoPoFeq8R9B9Ar3QfextOY+CSAAzOwGdKIupm/ywM7ZIHjVw9HjkQXXTOkCMMMrqZ4AdvlDUIcj2DzqpWDOcxRjvTFE6kEjVnRnppYlc5/qjzNXmynWGMxw9YbMSl8YEjteWxWXfc/kvlAbaRQZuxa+6Fd0eO4ncoszSHlI7Ii65Yyo0HTKpxvjcnHQVfjV0Y7/LqXWIoI0JZcIiAxrnG2NQJA2zq8zU320gzb81O9y5AXz8ktlACTuxZVtmPlrA8DUd26JaVJD+nF9AjbmKPsWcD/CSdzQVkkk5PU9ft3pWKzQW2y+IW31lz+KKvm/Q/Qf3V7s/iFt9Zc/iir5X86QgmZtHd2T/AN1tXTCHcDBzlsDHnWS8TNp0xZKza86VDtR8cn+sNRNbvGL4TTySAFQ7FgCckA+Z8a0q1xw2RwVnNYpRKdsfiq/WyfghrNYsfiq/XSfghpQelUk4G5JAA8SScDH2mpDhs0hkgSNcNHIXHXGospLvt3QFRQT0wufOo2pzhXFxzULKWeRuVNsMSJIRiTbcShtJ2He0AnJ1ZCyw4S5nmXJiihidNQC4KwEh85OGVAUGOnOzg9KguB2Q5uRjVFatNKd8l5+4oHgCvPjJ6eq3sqeLmQS2r6SMQgfotPAqBwR1xLbwH6Adjk1X+yi4Wc4JI5WtB62hWZn1EdFyqAnoCynyoPrxKaQSxJGhOYzydPVppEVXb2su6hPDu+e9Zx/+3/8AuuhcUsebn3LFLG8Ukk8DAsx7gDgQtjDRkKmCO8rqoY4xnn8r5Yk4ySScDA3Odh4D2UH0svysf1ifjWrTdflH/tt+I1VrH8tH9Yn4xVqvsIzvIwjTmONbZwSGOVUDd2Geg/yqjLG9M+aN608R9f8AC/8A03rmxqxcW7Vll0QAxjcM5xzHDbY2yEGPAHfO5NVwmu8demO7vFSax3YpSlWLSlKUCtzhHEmt545kALROrqGGVyhyMjPTNadKCxjtcn5jZfq3H8+nvvX8xsv1bj+fVcpQWNu2JCnl21rE5BAkjWYSJnqULSkA4yM4+Ua1z2qm5XLXShK6HkGoyyIGDhHZmIwCqnuhem+ahKUFlbtpIYRC0aFCAJDmTVJjRhmYsQG+DHeA+zxovbNu+HghmUlCizc1xFoXQdGl13YBck9dAqtUoLH771/MbL9W4/n0996/mNl+rcfz6rlKC03PbuRoFijhgg0sxDRCTUNeCdOt20klR3hv0xjfNbmnLEliSSckk5JJ8STua+VKaRpkmsUpRJWRWKUExwvtByYyhggmGosOaJCVJABxokXY6R1z0rb996/mNl+rcfz6rlKCxP2ljkGlraCIEjvwiXWv2PKwI8xjfzFSvDrxY7iFtKCNQoOSr6hLmN5lbGS2S7Lt3NAGMqc0kVLcLvlI5Up0r3irgZdW0nSmc7IWxnyJ1YOMEOg2Y0Xp1DY2ylRt3ns2XKY/raoZR9BzvmodOAPFKhWRyJGIgljMfMfScNqty2stlgSgO5z62Qan4bgSPC0+ULyRaAFyouJc28iY1dwOscmWydxG2+aoPbKY89VJ9SJB1yMtmQ48t3/yoLhb8WcO0EjSW8meWCdUcchO3wik6YGI7xOdOSfV6iP7W8XSCVMWdqxdNUhdbjVzQ7rJkCYD1lzsMZJxVLteMzx45csiY6aXZceO2Dt9leL3iUszBpZHkIGAXYsQPIE+FBNx9slBBFlZAggju3HUbg/l/OojiPFpZ3LysWJz7AM+SjYVo0oMmsUpQKUpQKUpQKUpQKUpQKUpQKUpQKUpQKVkV0Sw9HcKqskkrSRtbTO7Km0Ui2j3C+rJqLKV9RwhOnbIoOdUq/v6MF0PILkadIaDUioXzbLd4kBk7h0uFATXv5DevVx6MY4wGkumRRHM0uYlLI9sIWZQiyE7i4Aw2lgRuooOfVnFWjs72OF1bzS83S8ZYJEFVnfRGZScM6kjAxhA5GckY3qw8R9GcDShYJ3XmT29vEsiBsvNbxXDMzhu6oEhOME5GN+tBzWldBh9GKPIyrdZBjjaIBYTI7SNIugqJ9JI5WdKM7EOMKcHENx3sd7ns4rgSly5QSKFUCNpUMgQkOWVhpIw6LnGV1Degq9ZzWKUEpLx+U20duSNEchkQ474LfJ1dSo7xA8C7eda/FeKSXEzzSkF5G1MQABn2AdOladKBSlKBSlKBSlKBSlKBSlKBSlKBSlKBSlKBSs4qXs+yt1IoYRMEYZV3xGjDzVnwGH0ZpPbkRAFZ01c7fsNGuDLMX2BZY10gE9V1v1PtC49vhU3DYwR45UMaYGM4MjHbGS0mognrtgDwxVNs9ITpz0cFuPmZf2b/wClSMlzxJlVWN4VVWRQecQqOpRkAPQFSQR5bdK6B/S0/wA9N+1l/ip/Ss/z037WT+KqvtR6Tpz9bjiIV1BvAsiqjqOcAyINKqw8QF2APhtWbi64lIMO1440lcNzmGlgFK7+BCqMfoiugDis+QOdPk9PhJc/Z3t//NbYlnU4luJIuuQZZHcEeHLV9XUEb4x49Kn7P4dLmFqL+JHjjF0iSeuiiZVfbHeUbHbavhe8Vuu6ssk/cKlVdpAVKDShAJ2woAB8BXWoeNBQfhbrUc4Zn14x0IUyBevXIb2b71Vu0nBFu5ua88uooqktGjMdIxnIl8sDFd1z1nns51O9Kge1l7qZ/dVxqdQrtzZMuozhWOrcDJ29p861rrjM8kaRSTSvHH6iM7MiYGO6pOBttVj94sfz7/sl/m094sfz8n7Jf5tdfNT2nUqdSr9aejNGZA9w8YkxpLQglgdgyosuplz8oDA38qpF7bGOR0JyUZlJHQlSVz/lVlbRbhG3wpSlSFKUoFKUoFKUoFKUoFKUoFKUoFKUoFbvB7ZZJ40bOGcKcEA4PkSCP8jWlUj2d+Nw/WL++gtFjx62iRBHZKpA9fmBpGyM7s0Jx1Pq4289sbD9rkJyYXJ8zPk/eYarUfqj6B+6s1xNK25Fj99cfzDfth/JrHvqj+Yb9sP5NV2lR8VPSdytlhxczsRFau5ALNiZcKB8piYgAN/E1MWskAXMynV4JHMGz565OUAMZ+Tq8dxVWm43PHDbpHK6oIi2kEhdRnny2Omdhv7K1vfJdfPyfrVxbDE8G1wl4pv8HiJegCHvY/Sk9Zz9w9grU1jzFVv3yXXz8n31j3yXXz8n31VP+afadrLrHmP8qax5iq175Lr5+T76ynai7UhhO+QQdzkbb7gjBHsNPrT7OpaY4cgtkKo2LMcLvnA8ydugya+qyovqBTnu82T1QSRqZYsHIGQMkE97OB0r53t8Xk1SHJ0q2BlQuqNXPLQd1MtkePrdOhPyjwANWAHO2oE91SMFWA1YLKynG23squKRWWO+a0zqG3bITdICcsJIgXJU/wDuY75GckPhcqTnB33rl3HPjU/10n42rqFuW5tvzMEEwaCukqw1jSWI+VpJ9pJGdzXL+OfGp/rpPxtWnD5dYPLQpSlXtBSlKBSlKBSlKBSlKBSlKBSlKBSlKBUj2d+Nw/WL++o6pHs78bh+sX99Btx+qPoH7q9V5j9UfQP3VYuyPZhbx2DSONJX4KKMyTyhicmMFgqgAHUzEAbdcgUFfrFd14jwHgnDrKWRoVlODDhnMkrykAmINnCsCASVxpwemK4Wx8hj2DOB7Bneg3OIepB9R/3E9adbnEPUg+o/7ietOgUpSgVg1msN0oL+bcZjLNgMisCD6uiNASSGJT1cju5JC+BBHyaDAfVnOSBkOCdO7LpzgDJU4Y+PQ4Irxcx9CCM6Iz3fWXEagatgR4nIJG4z7PtYwEnGjJyT8ghMtpHcdgoOdXr9Mr0yKxW5l59uZfW3ugLiOUggiVThVLDeTcgOMAZ6IF+V1z05dxls3Ex6Zlk2/wAZrpBTU4AXTnO2hyeuNyWJOOmdgCuwzXNeKn4eX6x/xGrsPloweWnSlKvaClKUClKUClKUClKUClKUClKUClKUCpLs4v8AtcP1gP2Dcn7qjlrrno8g4PZpDczXAnu5AeVCAwEMgyNLBTtn1ctsc5AoIns96OLqZFmnxa2ukM1xMVUBe6MhCQxznAzgHz893iXbiK2hNrwlWhQkCW6yRcXBjLDVkeqp6+BGTgKDvD9pu3F1fsTLIyxHdYFOIkGxAwMa8Y6tmoGg3uIccmmjijdhy4V0xxqqpGo3y2hdtTZ3bqa0aUoNziHqQfUf9xPXjhnDZbiZIYULyOcKoxk+J3JAAAGSSRj2VdOEejt7u0glLlC6aYxpyNKTzNLNKxI0IqupB3ySAOor58S7TW1hCbbhbLJIyss99grKxJ9WBs91cbagSPLJ71B8OP8ADLKwtmtzy7q9kzrlVvg7TSwHLUdGfIbcgY36DY02ss2TknJO5PiSfOsUCsN0rNYbpQXgjLgY1FkiAGATskZ2zuT1GBg+07g+IjhhjQzZ3DhCBpOkZLHQQ2d/YM+WfTTYcd7SCsQJA1E/BoenysFQcE/R1r6m6Q4Jx62ohdB2AOF5nL0gAIuAFxuTkAlRitzLz55l85oyZQNO+cgY1Ox2OpwWJJYZbfOx2yDmubcW+MS/WP8AjNdLFyD0LAqwK+ppG+NIx3m3CLqye6DnIrmnFh8PL9Y/4jV2Hy0YPLTpSlXtBSlKBSlKBSlKBSlKBSlKBSlKBSlKBUl2eP8AtUP1i/vqNr72V2YpFdcZRgwzuMg53oJWPoPoH7q9Vqjjv/Bh+6T+Os/08fmYfuk/joNmvpbsA6lhqUMpYf1lBBI28xkVpf08fmYfuk/jp/Tx+Zh+6T+Og7T2k9MkaQxR2Vsuh4s4mUBEUM0YQRI2DvGfEDp1rlHEuIyTzPNKQXkbUxACjOAMADoNht7BXi7vdaQk6V+CIwNhtNN4Ek9c/fWtzB5j7xQe6V45g8x94pzB5j7xQe6w3SvPMHmPvFDIPMfeKC+GQqeq45cOM6iuSsWMgbHdQSp8F88CvGotklumonU2MKAza9ZAAUHPUjPlXzvb1YgskjlUCRgDGotmJciFTsx9byAOMkbVSON9onn7o7kYJIXqST8qRurtsPYN8AZOc0Um092SMc3n8SnGe1gGVt2OSBqmxofPQiPfujb1iAx/R8arI5JJO5JyT5k+NeSaxWiIiOGqKxXtBSlKlJSlKBSlKBSlKBSlKBSlKBSlKBSlKBSlKBSlKBWRWKUE3ads7yKNY45dKIMKNEewyW6lcndj1r6+/wBv/nz+pF/DVfpQWD3+3/z5/Ui/hp7/AG/+fP6kX8NV+lBYPf7f/Pn9SL+Gnv8Ab/58/qRfwVX6UG5xLiss8hklcu5wCxx0UYA22AAA2rTpSgUpSgUpSgUpSgUpSgUpSgUpSg//2Q==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6" name="TextBox 15"/>
          <p:cNvSpPr txBox="1"/>
          <p:nvPr/>
        </p:nvSpPr>
        <p:spPr>
          <a:xfrm>
            <a:off x="3071802" y="517504"/>
            <a:ext cx="4000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cap="all" dirty="0" smtClean="0">
                <a:ln w="9000" cmpd="sng">
                  <a:solidFill>
                    <a:srgbClr val="C00000"/>
                  </a:solidFill>
                  <a:prstDash val="solid"/>
                </a:ln>
                <a:solidFill>
                  <a:srgbClr val="FF0066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ศึกษาเพิ่มเติมได้ที่</a:t>
            </a:r>
            <a:endParaRPr lang="th-TH" sz="4400" b="1" cap="all" dirty="0">
              <a:ln w="9000" cmpd="sng">
                <a:solidFill>
                  <a:srgbClr val="C00000"/>
                </a:solidFill>
                <a:prstDash val="solid"/>
              </a:ln>
              <a:solidFill>
                <a:srgbClr val="FF0066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57224" y="1227693"/>
            <a:ext cx="2647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h-TH" sz="3200" dirty="0" smtClean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</a:rPr>
              <a:t>  วีดีโอเพิ่มเติม</a:t>
            </a:r>
            <a:endParaRPr lang="th-TH" sz="3200" dirty="0">
              <a:ln w="18415" cmpd="sng">
                <a:solidFill>
                  <a:srgbClr val="0000FF"/>
                </a:solidFill>
                <a:prstDash val="solid"/>
              </a:ln>
              <a:solidFill>
                <a:srgbClr val="00B0F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7224" y="3085081"/>
            <a:ext cx="28244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h-TH" sz="3200" dirty="0" smtClean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</a:rPr>
              <a:t>  ความรู้เพิ่มเติม</a:t>
            </a:r>
            <a:endParaRPr lang="th-TH" sz="3200" dirty="0">
              <a:ln w="18415" cmpd="sng">
                <a:solidFill>
                  <a:srgbClr val="0000FF"/>
                </a:solidFill>
                <a:prstDash val="solid"/>
              </a:ln>
              <a:solidFill>
                <a:srgbClr val="00B0F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57224" y="5000636"/>
            <a:ext cx="48333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h-TH" sz="3200" dirty="0" smtClean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</a:rPr>
              <a:t>  สื่อการเรียนรู้เพิ่มเติม </a:t>
            </a:r>
            <a:r>
              <a:rPr lang="th-TH" sz="3200" dirty="0" err="1" smtClean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</a:rPr>
              <a:t>ครูติ๊ก</a:t>
            </a:r>
            <a:endParaRPr lang="th-TH" sz="3200" dirty="0">
              <a:ln w="18415" cmpd="sng">
                <a:solidFill>
                  <a:srgbClr val="0000FF"/>
                </a:solidFill>
                <a:prstDash val="solid"/>
              </a:ln>
              <a:solidFill>
                <a:srgbClr val="00B0F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</a:endParaRPr>
          </a:p>
        </p:txBody>
      </p:sp>
      <p:sp>
        <p:nvSpPr>
          <p:cNvPr id="20" name="สี่เหลี่ยมผืนผ้า 19"/>
          <p:cNvSpPr/>
          <p:nvPr/>
        </p:nvSpPr>
        <p:spPr>
          <a:xfrm>
            <a:off x="214282" y="3691598"/>
            <a:ext cx="89297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http://www.thaigoodview.com/library/contest2552/type2/science04/34/page/movement.html</a:t>
            </a:r>
            <a:endParaRPr lang="th-TH" dirty="0">
              <a:solidFill>
                <a:srgbClr val="FF0000"/>
              </a:solidFill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21" name="สี่เหลี่ยมผืนผ้า 20"/>
          <p:cNvSpPr/>
          <p:nvPr/>
        </p:nvSpPr>
        <p:spPr>
          <a:xfrm>
            <a:off x="214282" y="4286256"/>
            <a:ext cx="7358114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http://www.baanjomyut.com/library_2/changes_in_the_earth/02.html</a:t>
            </a:r>
            <a:endParaRPr lang="th-TH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22" name="สี่เหลี่ยมผืนผ้า 21"/>
          <p:cNvSpPr/>
          <p:nvPr/>
        </p:nvSpPr>
        <p:spPr>
          <a:xfrm>
            <a:off x="214282" y="1714488"/>
            <a:ext cx="6000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latin typeface="AngsanaUPC" pitchFamily="18" charset="-34"/>
                <a:cs typeface="AngsanaUPC" pitchFamily="18" charset="-34"/>
              </a:rPr>
              <a:t>http://www.youtube.com/watch?v=Glzh3Y1MlDc</a:t>
            </a:r>
            <a:endParaRPr lang="th-TH" dirty="0">
              <a:ln>
                <a:solidFill>
                  <a:schemeClr val="accent2">
                    <a:lumMod val="75000"/>
                  </a:schemeClr>
                </a:solidFill>
              </a:ln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23" name="สี่เหลี่ยมผืนผ้า 22"/>
          <p:cNvSpPr/>
          <p:nvPr/>
        </p:nvSpPr>
        <p:spPr>
          <a:xfrm>
            <a:off x="214282" y="2334276"/>
            <a:ext cx="60722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n>
                  <a:solidFill>
                    <a:srgbClr val="660066"/>
                  </a:solidFill>
                </a:ln>
                <a:latin typeface="AngsanaUPC" pitchFamily="18" charset="-34"/>
                <a:cs typeface="AngsanaUPC" pitchFamily="18" charset="-34"/>
              </a:rPr>
              <a:t>http://www.youtube.com/watch?v=9YOgfNM-X5k</a:t>
            </a:r>
            <a:endParaRPr lang="th-TH" dirty="0">
              <a:ln>
                <a:solidFill>
                  <a:srgbClr val="660066"/>
                </a:solidFill>
              </a:ln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24" name="สี่เหลี่ยมผืนผ้า 23"/>
          <p:cNvSpPr/>
          <p:nvPr/>
        </p:nvSpPr>
        <p:spPr>
          <a:xfrm>
            <a:off x="285720" y="5572140"/>
            <a:ext cx="80010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ngsana New" pitchFamily="18" charset="-34"/>
              </a:rPr>
              <a:t>http://www.learnbytechno.com/</a:t>
            </a:r>
            <a:endParaRPr lang="th-TH" sz="36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รถไฟใต้ดิน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2274</TotalTime>
  <Words>1440</Words>
  <Application>Microsoft Office PowerPoint</Application>
  <PresentationFormat>นำเสนอทางหน้าจอ (4:3)</PresentationFormat>
  <Paragraphs>96</Paragraphs>
  <Slides>30</Slides>
  <Notes>4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30</vt:i4>
      </vt:variant>
    </vt:vector>
  </HeadingPairs>
  <TitlesOfParts>
    <vt:vector size="31" baseType="lpstr">
      <vt:lpstr>ชุดรูปแบบของ Office</vt:lpstr>
      <vt:lpstr>ภาพนิ่ง 1</vt:lpstr>
      <vt:lpstr>ภาพนิ่ง 2</vt:lpstr>
      <vt:lpstr>ภาพนิ่ง 3</vt:lpstr>
      <vt:lpstr>ภาพนิ่ง 4</vt:lpstr>
      <vt:lpstr>ภาพนิ่ง 5</vt:lpstr>
      <vt:lpstr>ภาพนิ่ง 6</vt:lpstr>
      <vt:lpstr>ภาพนิ่ง 7</vt:lpstr>
      <vt:lpstr>ภาพนิ่ง 8</vt:lpstr>
      <vt:lpstr>ภาพนิ่ง 9</vt:lpstr>
      <vt:lpstr>ภาพนิ่ง 10</vt:lpstr>
      <vt:lpstr>ภาพนิ่ง 11</vt:lpstr>
      <vt:lpstr>ภาพนิ่ง 12</vt:lpstr>
      <vt:lpstr>ภาพนิ่ง 13</vt:lpstr>
      <vt:lpstr>ภาพนิ่ง 14</vt:lpstr>
      <vt:lpstr>ภาพนิ่ง 15</vt:lpstr>
      <vt:lpstr>ภาพนิ่ง 16</vt:lpstr>
      <vt:lpstr>ภาพนิ่ง 17</vt:lpstr>
      <vt:lpstr>ภาพนิ่ง 18</vt:lpstr>
      <vt:lpstr>ภาพนิ่ง 19</vt:lpstr>
      <vt:lpstr>ภาพนิ่ง 20</vt:lpstr>
      <vt:lpstr>ภาพนิ่ง 21</vt:lpstr>
      <vt:lpstr>ภาพนิ่ง 22</vt:lpstr>
      <vt:lpstr>ภาพนิ่ง 23</vt:lpstr>
      <vt:lpstr>ภาพนิ่ง 24</vt:lpstr>
      <vt:lpstr>ภาพนิ่ง 25</vt:lpstr>
      <vt:lpstr>ภาพนิ่ง 26</vt:lpstr>
      <vt:lpstr>ภาพนิ่ง 27</vt:lpstr>
      <vt:lpstr>ภาพนิ่ง 28</vt:lpstr>
      <vt:lpstr>ภาพนิ่ง 29</vt:lpstr>
      <vt:lpstr>ภาพนิ่ง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SAMSUNG</dc:creator>
  <cp:lastModifiedBy>computer</cp:lastModifiedBy>
  <cp:revision>44</cp:revision>
  <dcterms:created xsi:type="dcterms:W3CDTF">2012-12-12T16:48:08Z</dcterms:created>
  <dcterms:modified xsi:type="dcterms:W3CDTF">2014-12-29T07:19:42Z</dcterms:modified>
</cp:coreProperties>
</file>