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9" r:id="rId2"/>
    <p:sldId id="256" r:id="rId3"/>
    <p:sldId id="257" r:id="rId4"/>
    <p:sldId id="260" r:id="rId5"/>
    <p:sldId id="258" r:id="rId6"/>
    <p:sldId id="263" r:id="rId7"/>
    <p:sldId id="264" r:id="rId8"/>
    <p:sldId id="265" r:id="rId9"/>
    <p:sldId id="266" r:id="rId10"/>
    <p:sldId id="261" r:id="rId11"/>
    <p:sldId id="262" r:id="rId1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36A0-9F24-45BF-B389-F6478DB45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8700"/>
            <a:ext cx="9144000" cy="2481263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00" spc="7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D85EF-076F-4C35-862A-BAFF685DD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4376"/>
            <a:ext cx="9144000" cy="1433423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221EC-BF54-4DDD-8900-F2027CDA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3A3-10E9-421F-81BE-56E0786AB515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5AB69-7069-48FB-8925-F2BA8412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9C32A-F7A5-4E3B-A28F-09C82341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87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E99D7-1EE5-4262-9359-A0E2B733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DA1C5-272A-45C2-A11A-E7769A27D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14939"/>
            <a:ext cx="10240903" cy="395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3DA15-1EAB-4524-9BB7-8A7DA82A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2B50C-7EEE-46CD-BAF7-BBC4026D959A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B93B9-7818-489D-AFFB-B6EAD27F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28D36-894E-4FCB-B8BB-84DE89949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5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964F1-5687-421F-B3DF-BA3C8DADC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930" y="1709738"/>
            <a:ext cx="9966519" cy="2852737"/>
          </a:xfrm>
        </p:spPr>
        <p:txBody>
          <a:bodyPr anchor="b">
            <a:normAutofit/>
          </a:bodyPr>
          <a:lstStyle>
            <a:lvl1pPr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BB876-5FD9-4964-BD37-6F05DAEBE3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80930" y="4976327"/>
            <a:ext cx="9966520" cy="1113323"/>
          </a:xfrm>
        </p:spPr>
        <p:txBody>
          <a:bodyPr>
            <a:normAutofit/>
          </a:bodyPr>
          <a:lstStyle>
            <a:lvl1pPr marL="0" indent="0">
              <a:buNone/>
              <a:defRPr sz="12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EA80A-FCDD-4009-9A1F-8B5481786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11C4-AE09-4254-A5E3-6DA9B099C971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A3422-56D9-4942-BC63-831AED91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4B42A-AC2C-4FD8-AD0D-BECDD384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80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FDAF1-8359-4A0F-91B3-03E77C670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054" y="457200"/>
            <a:ext cx="10309745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1E3D3-6B33-4CA0-B06B-A8BB05CAB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4054" y="1996141"/>
            <a:ext cx="4975746" cy="418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9C334-815D-47FD-A9B5-E871E2864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6141"/>
            <a:ext cx="5181600" cy="418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975F2-7A90-4820-B90F-D28E31A3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42C3-E082-4760-93B2-E209268DD00C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CFAD5-8AF8-4610-8324-85AA062E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08CC8-C46E-4A10-8A83-7A251067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02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82B8-F9D9-4F53-A4A6-F12EB5F1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490" y="457200"/>
            <a:ext cx="9986898" cy="123348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070CA-85E9-47C7-8564-FFA1AE34B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8490" y="1681163"/>
            <a:ext cx="46290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8D4B1-41B3-4BF5-9076-A16984A81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68490" y="2505075"/>
            <a:ext cx="46290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6A38DC-A016-4CFD-AC19-F24A9E062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4816" y="1681163"/>
            <a:ext cx="50105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930FA-8C00-42AB-B2D1-FE4E4BDB3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814" y="2505075"/>
            <a:ext cx="501057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8B698E-FAE5-4F2C-AE0E-4FD281E8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950-F824-48B9-B984-CAEE265865E5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4BB6C-CAA4-4EA8-8EA1-65ADE056F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B6A12-0532-47CA-B070-232141CC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90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8FA1-831E-4AD6-B0D1-BA85E67A5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57200"/>
            <a:ext cx="9982199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94142-C469-4B0E-8C01-C64BA28F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3A0F-68E7-4D17-BB84-ED1BA4F6AC6B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AFCE6-5C7E-438F-8D4A-21E15568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CFD88-63EA-427F-978C-B7844D1A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39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2A4F0-76A5-4852-982B-32B3B6857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7BC4F-EDA1-4BA2-BFF3-FE5B31CCB58B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0CFAE-4BEB-4272-A2E6-FDD9D6A0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B71B7-74B7-4CF1-8FE0-F4863CD7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14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32BE-C4E5-4F12-AB53-EBEF2B76B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755" y="457200"/>
            <a:ext cx="3932237" cy="192143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E7F57-4ABF-4BA4-A892-38857A02F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130" y="987425"/>
            <a:ext cx="5707257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2E444-E5BD-443F-AB83-84D7CE0AB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755" y="2799184"/>
            <a:ext cx="3932237" cy="306980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998A4-FD2F-4126-99C5-E2063AE0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694C-1394-4838-A564-7380835C2E77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457D3-F808-4DB2-9C9C-B185E71F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1BC9B-21D1-4D2D-B02E-C887A02CA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14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3EC2-2D8C-4E8D-8CC7-96764801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966" y="68113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66AF89-5FBD-43DD-958D-A5C608AE2E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4742" y="858417"/>
            <a:ext cx="5520645" cy="50026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0A545-2CE6-48C4-A725-EF68A3F1B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8966" y="228133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466B2-6FE6-4352-BBF9-84BCD946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84B19-1A00-4EDB-8425-E1827A377364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991BC-29A5-4182-BD83-9D99D288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1C78F-6633-4604-8832-8E9D2DC7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2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97B-D473-47DE-8B7B-22AB6F31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26035-4B81-4537-A22D-92C2E0DBB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A44D-F637-4017-BAA2-77756A38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ABC0-2199-478F-BA77-33A651B6CB89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1DCE6-ED7D-417C-ABD4-41D61570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AF19A-FDAE-446A-A6B6-128F7F96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62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96D838-45E9-4D61-AA4E-92A32B579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2628900" cy="5719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183D0-4392-4364-8A2D-C47A2AF7A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57199"/>
            <a:ext cx="7734300" cy="5719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A36C9-28D5-4820-84F1-E4B9F4E50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30C6-DF61-47F4-B8C5-1B70E884BF06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7EDC8-558D-4646-86D9-A5424CF2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B7537-E67A-411A-BBA4-061521D3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8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</a:extLst>
          </p:cNvPr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</a:extLst>
          </p:cNvPr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78F2F-4F04-4604-9005-BF0CB114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666"/>
            <a:ext cx="9810376" cy="165940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A17D2-52AF-4B40-80A8-3E0DB855F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810376" cy="3857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E0AA-D5B3-4BCF-BA69-209D9B335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0111" y="6409170"/>
            <a:ext cx="370239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10076A27-8146-4F75-9851-A83577C6FD8A}" type="datetime2">
              <a:rPr lang="en-US" smtClean="0"/>
              <a:t>Wednesday, July 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A637-D86F-4FA1-985D-2D8245651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1" y="1912217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2FA4D-A931-46BA-B767-29A6FD5AA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9678" y="6408742"/>
            <a:ext cx="43865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97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rammarbank.com/would-you-mind-exercise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rammarbank.com/do-you-mind-exercis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0" y="-7943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952D94-F7E4-4B8D-85C1-BD7FC4AA36EB}"/>
              </a:ext>
            </a:extLst>
          </p:cNvPr>
          <p:cNvSpPr/>
          <p:nvPr/>
        </p:nvSpPr>
        <p:spPr>
          <a:xfrm>
            <a:off x="2119745" y="1246909"/>
            <a:ext cx="7384473" cy="748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3A1D71-A9DC-46B1-957A-C7C85AF60A9C}"/>
              </a:ext>
            </a:extLst>
          </p:cNvPr>
          <p:cNvSpPr/>
          <p:nvPr/>
        </p:nvSpPr>
        <p:spPr>
          <a:xfrm>
            <a:off x="2064326" y="449257"/>
            <a:ext cx="972589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The Usage Of Would You Mind</a:t>
            </a:r>
          </a:p>
          <a:p>
            <a:endParaRPr lang="en-US" dirty="0"/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1# Usage: If + somebody +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something</a:t>
            </a:r>
          </a:p>
          <a:p>
            <a:endParaRPr lang="en-US" dirty="0"/>
          </a:p>
          <a:p>
            <a:r>
              <a:rPr lang="en-US" dirty="0"/>
              <a:t>Note: When we talk about the Present or the Past, we use </a:t>
            </a:r>
            <a:r>
              <a:rPr lang="en-US" b="1" dirty="0">
                <a:solidFill>
                  <a:srgbClr val="FF0000"/>
                </a:solidFill>
              </a:rPr>
              <a:t>Past tense </a:t>
            </a:r>
            <a:r>
              <a:rPr lang="en-US" dirty="0"/>
              <a:t>following the subject.</a:t>
            </a:r>
          </a:p>
          <a:p>
            <a:endParaRPr lang="en-US" dirty="0"/>
          </a:p>
          <a:p>
            <a:r>
              <a:rPr lang="en-US" dirty="0"/>
              <a:t>Would you mind if I used your phone now?</a:t>
            </a:r>
          </a:p>
          <a:p>
            <a:endParaRPr lang="en-US" dirty="0"/>
          </a:p>
          <a:p>
            <a:r>
              <a:rPr lang="en-US" dirty="0"/>
              <a:t>Would you mind if I borrowed your car tonight?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294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-1" y="1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9200A4-5018-4A88-A7CA-DB08C2167377}"/>
              </a:ext>
            </a:extLst>
          </p:cNvPr>
          <p:cNvSpPr/>
          <p:nvPr/>
        </p:nvSpPr>
        <p:spPr>
          <a:xfrm>
            <a:off x="955964" y="180109"/>
            <a:ext cx="1884218" cy="4567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3A1D71-A9DC-46B1-957A-C7C85AF60A9C}"/>
              </a:ext>
            </a:extLst>
          </p:cNvPr>
          <p:cNvSpPr/>
          <p:nvPr/>
        </p:nvSpPr>
        <p:spPr>
          <a:xfrm>
            <a:off x="886690" y="151179"/>
            <a:ext cx="914399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Attention!</a:t>
            </a:r>
          </a:p>
          <a:p>
            <a:r>
              <a:rPr lang="en-US" dirty="0"/>
              <a:t>We may sometimes get confused by the subject. So pay attention to these two sentences.</a:t>
            </a:r>
          </a:p>
          <a:p>
            <a:endParaRPr lang="en-US" dirty="0"/>
          </a:p>
          <a:p>
            <a:r>
              <a:rPr lang="en-US" dirty="0"/>
              <a:t>Would you mind if </a:t>
            </a:r>
            <a:r>
              <a:rPr lang="en-US" dirty="0">
                <a:solidFill>
                  <a:srgbClr val="FF0000"/>
                </a:solidFill>
              </a:rPr>
              <a:t>I </a:t>
            </a:r>
            <a:r>
              <a:rPr lang="en-US" dirty="0"/>
              <a:t>opened the window? </a:t>
            </a:r>
          </a:p>
          <a:p>
            <a:endParaRPr lang="en-US" dirty="0"/>
          </a:p>
          <a:p>
            <a:r>
              <a:rPr lang="en-US" dirty="0"/>
              <a:t>(Shall I open the window)</a:t>
            </a:r>
          </a:p>
          <a:p>
            <a:endParaRPr lang="en-US" dirty="0"/>
          </a:p>
          <a:p>
            <a:r>
              <a:rPr lang="en-US" dirty="0"/>
              <a:t>Would you mind if </a:t>
            </a:r>
            <a:r>
              <a:rPr lang="en-US" dirty="0">
                <a:solidFill>
                  <a:srgbClr val="FF0000"/>
                </a:solidFill>
              </a:rPr>
              <a:t>you</a:t>
            </a:r>
            <a:r>
              <a:rPr lang="en-US" dirty="0"/>
              <a:t> opened the window?</a:t>
            </a:r>
          </a:p>
          <a:p>
            <a:endParaRPr lang="en-US" dirty="0"/>
          </a:p>
          <a:p>
            <a:r>
              <a:rPr lang="en-US" dirty="0"/>
              <a:t> (Can you please open the window)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51C156-5946-42AF-9EB7-294D1A5F7D01}"/>
              </a:ext>
            </a:extLst>
          </p:cNvPr>
          <p:cNvSpPr/>
          <p:nvPr/>
        </p:nvSpPr>
        <p:spPr>
          <a:xfrm>
            <a:off x="5851571" y="2657522"/>
            <a:ext cx="5259773" cy="52322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asks for </a:t>
            </a:r>
            <a:r>
              <a:rPr lang="en-US" dirty="0"/>
              <a:t>the other's </a:t>
            </a:r>
            <a:r>
              <a:rPr lang="en-US" dirty="0">
                <a:solidFill>
                  <a:srgbClr val="FF0000"/>
                </a:solidFill>
              </a:rPr>
              <a:t>permission.</a:t>
            </a:r>
            <a:r>
              <a:rPr lang="en-US" dirty="0"/>
              <a:t> </a:t>
            </a:r>
            <a:endParaRPr lang="th-TH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1C0B21-1AF3-44EA-A93F-3640FCA14B57}"/>
              </a:ext>
            </a:extLst>
          </p:cNvPr>
          <p:cNvSpPr/>
          <p:nvPr/>
        </p:nvSpPr>
        <p:spPr>
          <a:xfrm>
            <a:off x="3214251" y="5115352"/>
            <a:ext cx="6913421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requests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something from the other one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3644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-1" y="1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3A1D71-A9DC-46B1-957A-C7C85AF60A9C}"/>
              </a:ext>
            </a:extLst>
          </p:cNvPr>
          <p:cNvSpPr/>
          <p:nvPr/>
        </p:nvSpPr>
        <p:spPr>
          <a:xfrm>
            <a:off x="1981201" y="1988741"/>
            <a:ext cx="91439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Would you mind </a:t>
            </a:r>
            <a:r>
              <a:rPr lang="en-US" dirty="0">
                <a:solidFill>
                  <a:srgbClr val="FF0000"/>
                </a:solidFill>
              </a:rPr>
              <a:t>taking</a:t>
            </a:r>
            <a:r>
              <a:rPr lang="en-US" dirty="0"/>
              <a:t> this book back for me?</a:t>
            </a:r>
          </a:p>
          <a:p>
            <a:endParaRPr lang="en-US" dirty="0"/>
          </a:p>
          <a:p>
            <a:r>
              <a:rPr lang="en-US" dirty="0"/>
              <a:t>Would you mind </a:t>
            </a:r>
            <a:r>
              <a:rPr lang="en-US" dirty="0">
                <a:solidFill>
                  <a:srgbClr val="FF0000"/>
                </a:solidFill>
              </a:rPr>
              <a:t>sending</a:t>
            </a:r>
            <a:r>
              <a:rPr lang="en-US" dirty="0"/>
              <a:t> that mail for me?</a:t>
            </a: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28DA5F-DBD6-40E3-AB26-FF10C64FEB61}"/>
              </a:ext>
            </a:extLst>
          </p:cNvPr>
          <p:cNvSpPr/>
          <p:nvPr/>
        </p:nvSpPr>
        <p:spPr>
          <a:xfrm>
            <a:off x="1510145" y="301874"/>
            <a:ext cx="9905998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2# Usage: When we don't mention the subject we may just use Verb +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2419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-1" y="1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F1F3FD-7D4F-49D7-BB54-E305B452D4E2}"/>
              </a:ext>
            </a:extLst>
          </p:cNvPr>
          <p:cNvSpPr/>
          <p:nvPr/>
        </p:nvSpPr>
        <p:spPr>
          <a:xfrm>
            <a:off x="1620981" y="1937537"/>
            <a:ext cx="94349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Would you mind </a:t>
            </a:r>
            <a:r>
              <a:rPr lang="en-US" dirty="0">
                <a:solidFill>
                  <a:srgbClr val="00B050"/>
                </a:solidFill>
              </a:rPr>
              <a:t>John's </a:t>
            </a:r>
            <a:r>
              <a:rPr lang="en-US" dirty="0">
                <a:solidFill>
                  <a:srgbClr val="FF0000"/>
                </a:solidFill>
              </a:rPr>
              <a:t>staying </a:t>
            </a:r>
            <a:r>
              <a:rPr lang="en-US" dirty="0"/>
              <a:t>here with us?</a:t>
            </a:r>
          </a:p>
          <a:p>
            <a:endParaRPr lang="en-US" dirty="0"/>
          </a:p>
          <a:p>
            <a:r>
              <a:rPr lang="en-US" dirty="0"/>
              <a:t>Would you mind </a:t>
            </a:r>
            <a:r>
              <a:rPr lang="en-US" dirty="0">
                <a:solidFill>
                  <a:srgbClr val="00B050"/>
                </a:solidFill>
              </a:rPr>
              <a:t>my sister's</a:t>
            </a:r>
            <a:r>
              <a:rPr lang="en-US" dirty="0">
                <a:solidFill>
                  <a:srgbClr val="FF0000"/>
                </a:solidFill>
              </a:rPr>
              <a:t> coming </a:t>
            </a:r>
            <a:r>
              <a:rPr lang="en-US" dirty="0"/>
              <a:t>with us to the picnic?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C96BED-90A4-4787-B84D-6B108F74864D}"/>
              </a:ext>
            </a:extLst>
          </p:cNvPr>
          <p:cNvSpPr/>
          <p:nvPr/>
        </p:nvSpPr>
        <p:spPr>
          <a:xfrm>
            <a:off x="2341417" y="582820"/>
            <a:ext cx="8035637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3# Usage: Somebody's + Verb +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994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0" y="-11914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3A1D71-A9DC-46B1-957A-C7C85AF60A9C}"/>
              </a:ext>
            </a:extLst>
          </p:cNvPr>
          <p:cNvSpPr/>
          <p:nvPr/>
        </p:nvSpPr>
        <p:spPr>
          <a:xfrm>
            <a:off x="6961914" y="1911720"/>
            <a:ext cx="3768434" cy="224676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Negative response: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Yes, I would.</a:t>
            </a:r>
          </a:p>
          <a:p>
            <a:endParaRPr lang="en-US" dirty="0"/>
          </a:p>
          <a:p>
            <a:endParaRPr lang="th-TH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AE9871-43B7-4D71-B695-B984223C105F}"/>
              </a:ext>
            </a:extLst>
          </p:cNvPr>
          <p:cNvSpPr/>
          <p:nvPr/>
        </p:nvSpPr>
        <p:spPr>
          <a:xfrm>
            <a:off x="2963347" y="535157"/>
            <a:ext cx="5683415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b="1" dirty="0"/>
              <a:t>Responding to "would you mind":</a:t>
            </a:r>
            <a:endParaRPr lang="th-TH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10D4DB-AE0F-4443-A6F6-1FA474E85A38}"/>
              </a:ext>
            </a:extLst>
          </p:cNvPr>
          <p:cNvSpPr/>
          <p:nvPr/>
        </p:nvSpPr>
        <p:spPr>
          <a:xfrm>
            <a:off x="1461654" y="1911720"/>
            <a:ext cx="3768434" cy="22467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Positive Response:</a:t>
            </a:r>
          </a:p>
          <a:p>
            <a:endParaRPr lang="en-US" dirty="0"/>
          </a:p>
          <a:p>
            <a:r>
              <a:rPr lang="en-US" dirty="0"/>
              <a:t>No, not at all.</a:t>
            </a:r>
          </a:p>
          <a:p>
            <a:r>
              <a:rPr lang="en-US" dirty="0"/>
              <a:t>Of course not.</a:t>
            </a:r>
          </a:p>
          <a:p>
            <a:r>
              <a:rPr lang="en-US" dirty="0"/>
              <a:t>No, go on please.</a:t>
            </a:r>
          </a:p>
        </p:txBody>
      </p:sp>
    </p:spTree>
    <p:extLst>
      <p:ext uri="{BB962C8B-B14F-4D97-AF65-F5344CB8AC3E}">
        <p14:creationId xmlns:p14="http://schemas.microsoft.com/office/powerpoint/2010/main" val="1894958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0" y="0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196892-0486-407D-8A82-43D58AC06DFB}"/>
              </a:ext>
            </a:extLst>
          </p:cNvPr>
          <p:cNvSpPr/>
          <p:nvPr/>
        </p:nvSpPr>
        <p:spPr>
          <a:xfrm>
            <a:off x="1454728" y="2061984"/>
            <a:ext cx="89638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Raleway"/>
              </a:rPr>
              <a:t>Note:</a:t>
            </a:r>
            <a:r>
              <a:rPr lang="en-US" dirty="0">
                <a:solidFill>
                  <a:srgbClr val="000000"/>
                </a:solidFill>
                <a:latin typeface="Raleway"/>
              </a:rPr>
              <a:t> Unlike Would you mind, when we talk about the Present or the Past, we use </a:t>
            </a:r>
            <a:r>
              <a:rPr lang="en-US" dirty="0">
                <a:solidFill>
                  <a:srgbClr val="FF0000"/>
                </a:solidFill>
                <a:latin typeface="Raleway"/>
              </a:rPr>
              <a:t>Present tense </a:t>
            </a:r>
            <a:r>
              <a:rPr lang="en-US" dirty="0">
                <a:solidFill>
                  <a:srgbClr val="000000"/>
                </a:solidFill>
                <a:latin typeface="Raleway"/>
              </a:rPr>
              <a:t>following the subject.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Raleway"/>
              </a:rPr>
              <a:t>Do you mind If I </a:t>
            </a:r>
            <a:r>
              <a:rPr lang="en-US" u="sng" dirty="0">
                <a:solidFill>
                  <a:srgbClr val="FF0000"/>
                </a:solidFill>
                <a:latin typeface="Raleway"/>
              </a:rPr>
              <a:t>join</a:t>
            </a:r>
            <a:r>
              <a:rPr lang="en-US" dirty="0">
                <a:solidFill>
                  <a:srgbClr val="000000"/>
                </a:solidFill>
                <a:latin typeface="Raleway"/>
              </a:rPr>
              <a:t> you tonight?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Raleway"/>
              </a:rPr>
              <a:t>Do you mind If I </a:t>
            </a:r>
            <a:r>
              <a:rPr lang="en-US" u="sng" dirty="0">
                <a:solidFill>
                  <a:srgbClr val="FF0000"/>
                </a:solidFill>
                <a:latin typeface="Raleway"/>
              </a:rPr>
              <a:t>use</a:t>
            </a:r>
            <a:r>
              <a:rPr lang="en-US" dirty="0">
                <a:solidFill>
                  <a:srgbClr val="000000"/>
                </a:solidFill>
                <a:latin typeface="Raleway"/>
              </a:rPr>
              <a:t> your pen?</a:t>
            </a:r>
            <a:br>
              <a:rPr lang="en-US" dirty="0"/>
            </a:br>
            <a:endParaRPr lang="th-TH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125E71-12D9-4039-9443-DCDCAD408A3C}"/>
              </a:ext>
            </a:extLst>
          </p:cNvPr>
          <p:cNvSpPr/>
          <p:nvPr/>
        </p:nvSpPr>
        <p:spPr>
          <a:xfrm>
            <a:off x="4079422" y="461172"/>
            <a:ext cx="4033156" cy="64633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Neue"/>
              </a:rPr>
              <a:t>Use Of Do You Mind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B60BEE-C093-4C7C-BE93-8F25B6B6F48D}"/>
              </a:ext>
            </a:extLst>
          </p:cNvPr>
          <p:cNvSpPr/>
          <p:nvPr/>
        </p:nvSpPr>
        <p:spPr>
          <a:xfrm>
            <a:off x="1607127" y="1568675"/>
            <a:ext cx="8465128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</a:rPr>
              <a:t>1# Usage: If + somebody +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</a:rPr>
              <a:t>does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</a:rPr>
              <a:t> + something</a:t>
            </a:r>
            <a:endParaRPr lang="th-TH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6410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0" y="-11914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7CA462-7F80-42F5-BC05-5CC1722D2B2B}"/>
              </a:ext>
            </a:extLst>
          </p:cNvPr>
          <p:cNvSpPr/>
          <p:nvPr/>
        </p:nvSpPr>
        <p:spPr>
          <a:xfrm>
            <a:off x="3048000" y="1965481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Raleway"/>
              </a:rPr>
              <a:t>Do you mind</a:t>
            </a:r>
            <a:r>
              <a:rPr lang="en-US" dirty="0">
                <a:solidFill>
                  <a:srgbClr val="FF0000"/>
                </a:solidFill>
                <a:latin typeface="Raleway"/>
              </a:rPr>
              <a:t> </a:t>
            </a:r>
            <a:r>
              <a:rPr lang="en-US" u="sng" dirty="0">
                <a:solidFill>
                  <a:srgbClr val="FF0000"/>
                </a:solidFill>
                <a:latin typeface="Raleway"/>
              </a:rPr>
              <a:t>washing</a:t>
            </a:r>
            <a:r>
              <a:rPr lang="en-US" dirty="0">
                <a:solidFill>
                  <a:srgbClr val="FF0000"/>
                </a:solidFill>
                <a:latin typeface="Raleway"/>
              </a:rPr>
              <a:t> </a:t>
            </a:r>
            <a:r>
              <a:rPr lang="en-US" dirty="0">
                <a:solidFill>
                  <a:srgbClr val="000000"/>
                </a:solidFill>
                <a:latin typeface="Raleway"/>
              </a:rPr>
              <a:t>the car for me?</a:t>
            </a:r>
          </a:p>
          <a:p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Raleway"/>
              </a:rPr>
              <a:t>Do you mind </a:t>
            </a:r>
            <a:r>
              <a:rPr lang="en-US" u="sng" dirty="0">
                <a:solidFill>
                  <a:srgbClr val="FF0000"/>
                </a:solidFill>
                <a:latin typeface="Raleway"/>
              </a:rPr>
              <a:t>staying</a:t>
            </a:r>
            <a:r>
              <a:rPr lang="en-US" dirty="0">
                <a:solidFill>
                  <a:srgbClr val="000000"/>
                </a:solidFill>
                <a:latin typeface="Raleway"/>
              </a:rPr>
              <a:t> with the kids?</a:t>
            </a:r>
            <a:endParaRPr lang="th-TH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4D4C82-DE91-4C78-97EF-F00EC75A23C4}"/>
              </a:ext>
            </a:extLst>
          </p:cNvPr>
          <p:cNvSpPr/>
          <p:nvPr/>
        </p:nvSpPr>
        <p:spPr>
          <a:xfrm>
            <a:off x="1440873" y="699885"/>
            <a:ext cx="8950036" cy="95410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Raleway"/>
              </a:rPr>
              <a:t>2# Usage: When we don't mention the subject we may just use Verb + </a:t>
            </a:r>
            <a:r>
              <a:rPr lang="en-US" b="1" dirty="0" err="1">
                <a:solidFill>
                  <a:schemeClr val="bg1"/>
                </a:solidFill>
                <a:latin typeface="Raleway"/>
              </a:rPr>
              <a:t>ing</a:t>
            </a:r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98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0" y="-11914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F9DC0B-0674-4918-85A3-C07DA0D17071}"/>
              </a:ext>
            </a:extLst>
          </p:cNvPr>
          <p:cNvSpPr/>
          <p:nvPr/>
        </p:nvSpPr>
        <p:spPr>
          <a:xfrm>
            <a:off x="3047999" y="2305616"/>
            <a:ext cx="76892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Raleway"/>
              </a:rPr>
              <a:t>Do you mind </a:t>
            </a:r>
            <a:r>
              <a:rPr lang="en-US" u="sng" dirty="0">
                <a:solidFill>
                  <a:srgbClr val="00B050"/>
                </a:solidFill>
                <a:latin typeface="Raleway"/>
              </a:rPr>
              <a:t>Sam's</a:t>
            </a:r>
            <a:r>
              <a:rPr lang="en-US" u="sng" dirty="0">
                <a:solidFill>
                  <a:srgbClr val="000000"/>
                </a:solidFill>
                <a:latin typeface="Raleway"/>
              </a:rPr>
              <a:t> </a:t>
            </a:r>
            <a:r>
              <a:rPr lang="en-US" u="sng" dirty="0">
                <a:solidFill>
                  <a:srgbClr val="FF0000"/>
                </a:solidFill>
                <a:latin typeface="Raleway"/>
              </a:rPr>
              <a:t>coming</a:t>
            </a:r>
            <a:r>
              <a:rPr lang="en-US" dirty="0">
                <a:solidFill>
                  <a:srgbClr val="FF0000"/>
                </a:solidFill>
                <a:latin typeface="Raleway"/>
              </a:rPr>
              <a:t> </a:t>
            </a:r>
            <a:r>
              <a:rPr lang="en-US" dirty="0">
                <a:solidFill>
                  <a:srgbClr val="000000"/>
                </a:solidFill>
                <a:latin typeface="Raleway"/>
              </a:rPr>
              <a:t>with us?</a:t>
            </a:r>
          </a:p>
          <a:p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Raleway"/>
              </a:rPr>
              <a:t>Do you mind</a:t>
            </a:r>
            <a:r>
              <a:rPr lang="en-US" dirty="0">
                <a:solidFill>
                  <a:srgbClr val="00B050"/>
                </a:solidFill>
                <a:latin typeface="Raleway"/>
              </a:rPr>
              <a:t> </a:t>
            </a:r>
            <a:r>
              <a:rPr lang="en-US" u="sng" dirty="0">
                <a:solidFill>
                  <a:srgbClr val="00B050"/>
                </a:solidFill>
                <a:latin typeface="Raleway"/>
              </a:rPr>
              <a:t>Belinda's </a:t>
            </a:r>
            <a:r>
              <a:rPr lang="en-US" u="sng" dirty="0">
                <a:solidFill>
                  <a:srgbClr val="FF0000"/>
                </a:solidFill>
                <a:latin typeface="Raleway"/>
              </a:rPr>
              <a:t>using</a:t>
            </a:r>
            <a:r>
              <a:rPr lang="en-US" dirty="0">
                <a:solidFill>
                  <a:srgbClr val="FF0000"/>
                </a:solidFill>
                <a:latin typeface="Raleway"/>
              </a:rPr>
              <a:t> </a:t>
            </a:r>
            <a:r>
              <a:rPr lang="en-US" dirty="0">
                <a:solidFill>
                  <a:srgbClr val="000000"/>
                </a:solidFill>
                <a:latin typeface="Raleway"/>
              </a:rPr>
              <a:t>your computer?</a:t>
            </a:r>
            <a:endParaRPr lang="th-TH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FD45B-98D5-4A3C-B888-9E97193384E4}"/>
              </a:ext>
            </a:extLst>
          </p:cNvPr>
          <p:cNvSpPr/>
          <p:nvPr/>
        </p:nvSpPr>
        <p:spPr>
          <a:xfrm>
            <a:off x="2915083" y="891198"/>
            <a:ext cx="5890780" cy="523220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</a:rPr>
              <a:t>3#Usage: Somebody's + Verb +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</a:rPr>
              <a:t>ing</a:t>
            </a:r>
            <a:endParaRPr lang="th-TH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4253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0867677-CDDE-418B-BA7C-9D21116A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7" b="12026"/>
          <a:stretch/>
        </p:blipFill>
        <p:spPr>
          <a:xfrm>
            <a:off x="0" y="-11914"/>
            <a:ext cx="12192002" cy="64087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2E7851-C0F7-4AC7-9524-F6F868CF360E}"/>
              </a:ext>
            </a:extLst>
          </p:cNvPr>
          <p:cNvSpPr/>
          <p:nvPr/>
        </p:nvSpPr>
        <p:spPr>
          <a:xfrm>
            <a:off x="1468583" y="1807462"/>
            <a:ext cx="3920836" cy="267765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Response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No, not at all.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course not.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No, go on please.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A8ADB5-C08D-41E9-B35F-83B602121C85}"/>
              </a:ext>
            </a:extLst>
          </p:cNvPr>
          <p:cNvSpPr/>
          <p:nvPr/>
        </p:nvSpPr>
        <p:spPr>
          <a:xfrm>
            <a:off x="2684338" y="401238"/>
            <a:ext cx="6102889" cy="52322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responding to "Do you mind":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B850BC-D907-43B2-BA84-374BE78D4F09}"/>
              </a:ext>
            </a:extLst>
          </p:cNvPr>
          <p:cNvSpPr/>
          <p:nvPr/>
        </p:nvSpPr>
        <p:spPr>
          <a:xfrm>
            <a:off x="6310747" y="1807462"/>
            <a:ext cx="3920836" cy="267765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response: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Yes, I do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16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DE9060-BDAB-477A-89D9-DEE001AAB10C}"/>
              </a:ext>
            </a:extLst>
          </p:cNvPr>
          <p:cNvSpPr/>
          <p:nvPr/>
        </p:nvSpPr>
        <p:spPr>
          <a:xfrm>
            <a:off x="3048000" y="295194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https://www.grammarbank.com/would-you-mind-exercise.html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2414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F0B956-F618-4F71-9B3F-A2AC93BFBCAE}"/>
              </a:ext>
            </a:extLst>
          </p:cNvPr>
          <p:cNvSpPr/>
          <p:nvPr/>
        </p:nvSpPr>
        <p:spPr>
          <a:xfrm>
            <a:off x="3047999" y="2951947"/>
            <a:ext cx="71905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https://www.grammarbank.com/do-you-mind-exercise.html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566964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Office">
      <a:dk1>
        <a:srgbClr val="000000"/>
      </a:dk1>
      <a:lt1>
        <a:srgbClr val="FFFFFF"/>
      </a:lt1>
      <a:dk2>
        <a:srgbClr val="2E3948"/>
      </a:dk2>
      <a:lt2>
        <a:srgbClr val="E7E6E6"/>
      </a:lt2>
      <a:accent1>
        <a:srgbClr val="5A82CB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A9718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405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 Next LT Pro</vt:lpstr>
      <vt:lpstr>Avenir Next LT Pro Light</vt:lpstr>
      <vt:lpstr>BebasNeue</vt:lpstr>
      <vt:lpstr>Raleway</vt:lpstr>
      <vt:lpstr>GradientRiseVTI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ASUS_K455L</dc:creator>
  <cp:lastModifiedBy>ASUS_K455L</cp:lastModifiedBy>
  <cp:revision>7</cp:revision>
  <dcterms:created xsi:type="dcterms:W3CDTF">2020-07-08T02:16:22Z</dcterms:created>
  <dcterms:modified xsi:type="dcterms:W3CDTF">2020-07-08T02:58:30Z</dcterms:modified>
</cp:coreProperties>
</file>